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7" r:id="rId13"/>
    <p:sldId id="266" r:id="rId14"/>
    <p:sldId id="268" r:id="rId15"/>
    <p:sldId id="269" r:id="rId16"/>
    <p:sldId id="270" r:id="rId17"/>
    <p:sldId id="271" r:id="rId18"/>
    <p:sldId id="272" r:id="rId19"/>
    <p:sldId id="273" r:id="rId2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 showGuides="1"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3" Type="http://schemas.openxmlformats.org/officeDocument/2006/relationships/tableStyles" Target="tableStyles.xml"/><Relationship Id="rId22" Type="http://schemas.openxmlformats.org/officeDocument/2006/relationships/viewProps" Target="viewProps.xml"/><Relationship Id="rId21" Type="http://schemas.openxmlformats.org/officeDocument/2006/relationships/presProps" Target="presProps.xml"/><Relationship Id="rId20" Type="http://schemas.openxmlformats.org/officeDocument/2006/relationships/slide" Target="slides/slide18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rgbClr val="FFFFFF">
            <a:alpha val="100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/>
          <p:cNvSpPr/>
          <p:nvPr/>
        </p:nvSpPr>
        <p:spPr>
          <a:xfrm flipV="1">
            <a:off x="6145430" y="0"/>
            <a:ext cx="5732206" cy="3573023"/>
          </a:xfrm>
          <a:prstGeom prst="triangle">
            <a:avLst/>
          </a:prstGeom>
          <a:solidFill>
            <a:srgbClr val="F5AD1A">
              <a:alpha val="100000"/>
            </a:srgbClr>
          </a:solidFill>
          <a:ln>
            <a:prstDash val="solid"/>
            <a:headEnd type="none"/>
            <a:tailEnd type="none"/>
          </a:ln>
        </p:spPr>
      </p:sp>
      <p:sp>
        <p:nvSpPr>
          <p:cNvPr id="3" name="AutoShape 3"/>
          <p:cNvSpPr/>
          <p:nvPr/>
        </p:nvSpPr>
        <p:spPr>
          <a:xfrm>
            <a:off x="3744702" y="0"/>
            <a:ext cx="8447298" cy="6858000"/>
          </a:xfrm>
          <a:custGeom>
            <a:avLst/>
            <a:gdLst/>
            <a:ahLst/>
            <a:cxnLst/>
            <a:rect l="l" t="t" r="r" b="b"/>
            <a:pathLst>
              <a:path w="8447298" h="6858000">
                <a:moveTo>
                  <a:pt x="7287927" y="0"/>
                </a:moveTo>
                <a:lnTo>
                  <a:pt x="8447298" y="0"/>
                </a:lnTo>
                <a:lnTo>
                  <a:pt x="8447298" y="6096946"/>
                </a:lnTo>
                <a:lnTo>
                  <a:pt x="7638532" y="6858000"/>
                </a:lnTo>
                <a:lnTo>
                  <a:pt x="0" y="6858000"/>
                </a:lnTo>
                <a:close/>
              </a:path>
            </a:pathLst>
          </a:custGeom>
          <a:solidFill>
            <a:srgbClr val="121212">
              <a:alpha val="100000"/>
            </a:srgbClr>
          </a:solidFill>
          <a:ln>
            <a:prstDash val="solid"/>
            <a:headEnd type="none"/>
            <a:tailEnd type="none"/>
          </a:ln>
        </p:spPr>
      </p:sp>
      <p:pic>
        <p:nvPicPr>
          <p:cNvPr id="4" name="Picture 4"/>
          <p:cNvPicPr>
            <a:picLocks noChangeAspect="1"/>
          </p:cNvPicPr>
          <p:nvPr/>
        </p:nvPicPr>
        <p:blipFill>
          <a:blip r:embed="rId2">
            <a:alphaModFix amt="100000"/>
          </a:blip>
          <a:srcRect l="-2"/>
          <a:stretch>
            <a:fillRect/>
          </a:stretch>
        </p:blipFill>
        <p:spPr>
          <a:xfrm rot="2760000">
            <a:off x="7446964" y="105103"/>
            <a:ext cx="5255001" cy="10276667"/>
          </a:xfrm>
          <a:prstGeom prst="rect">
            <a:avLst/>
          </a:prstGeom>
          <a:ln>
            <a:headEnd type="none"/>
            <a:tailEnd type="none"/>
          </a:ln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losing">
    <p:bg>
      <p:bgPr>
        <a:solidFill>
          <a:srgbClr val="FFFFFF">
            <a:alpha val="100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/>
          <p:cNvSpPr/>
          <p:nvPr/>
        </p:nvSpPr>
        <p:spPr>
          <a:xfrm flipV="1">
            <a:off x="6145430" y="0"/>
            <a:ext cx="5732206" cy="3573023"/>
          </a:xfrm>
          <a:custGeom>
            <a:avLst/>
            <a:gdLst/>
            <a:ahLst/>
            <a:cxnLst/>
            <a:rect l="l" t="t" r="r" b="b"/>
            <a:pathLst>
              <a:path w="5732206" h="3573023">
                <a:moveTo>
                  <a:pt x="0" y="3573023"/>
                </a:moveTo>
                <a:lnTo>
                  <a:pt x="5732206" y="3573023"/>
                </a:lnTo>
                <a:lnTo>
                  <a:pt x="2866103" y="0"/>
                </a:lnTo>
                <a:close/>
              </a:path>
            </a:pathLst>
          </a:custGeom>
          <a:solidFill>
            <a:srgbClr val="F5AD1A">
              <a:alpha val="100000"/>
            </a:srgbClr>
          </a:solidFill>
          <a:ln>
            <a:prstDash val="solid"/>
            <a:headEnd type="none"/>
            <a:tailEnd type="none"/>
          </a:ln>
        </p:spPr>
      </p:sp>
      <p:sp>
        <p:nvSpPr>
          <p:cNvPr id="3" name="AutoShape 3"/>
          <p:cNvSpPr/>
          <p:nvPr/>
        </p:nvSpPr>
        <p:spPr>
          <a:xfrm>
            <a:off x="3744702" y="0"/>
            <a:ext cx="8447298" cy="6858000"/>
          </a:xfrm>
          <a:custGeom>
            <a:avLst/>
            <a:gdLst/>
            <a:ahLst/>
            <a:cxnLst/>
            <a:rect l="l" t="t" r="r" b="b"/>
            <a:pathLst>
              <a:path w="8447298" h="6858000">
                <a:moveTo>
                  <a:pt x="7287927" y="0"/>
                </a:moveTo>
                <a:lnTo>
                  <a:pt x="8447298" y="0"/>
                </a:lnTo>
                <a:lnTo>
                  <a:pt x="8447298" y="6096946"/>
                </a:lnTo>
                <a:lnTo>
                  <a:pt x="7638532" y="6858000"/>
                </a:lnTo>
                <a:lnTo>
                  <a:pt x="0" y="6858000"/>
                </a:lnTo>
                <a:close/>
              </a:path>
            </a:pathLst>
          </a:custGeom>
          <a:solidFill>
            <a:srgbClr val="121212">
              <a:alpha val="100000"/>
            </a:srgbClr>
          </a:solidFill>
          <a:ln>
            <a:prstDash val="solid"/>
            <a:headEnd type="none"/>
            <a:tailEnd type="none"/>
          </a:ln>
        </p:spPr>
      </p:sp>
      <p:pic>
        <p:nvPicPr>
          <p:cNvPr id="4" name="Picture 4"/>
          <p:cNvPicPr>
            <a:picLocks noChangeAspect="1"/>
          </p:cNvPicPr>
          <p:nvPr/>
        </p:nvPicPr>
        <p:blipFill>
          <a:blip r:embed="rId2">
            <a:alphaModFix amt="100000"/>
          </a:blip>
          <a:srcRect l="-2"/>
          <a:stretch>
            <a:fillRect/>
          </a:stretch>
        </p:blipFill>
        <p:spPr>
          <a:xfrm rot="2760000">
            <a:off x="7446963" y="105104"/>
            <a:ext cx="5255000" cy="10276666"/>
          </a:xfrm>
          <a:prstGeom prst="rect">
            <a:avLst/>
          </a:prstGeom>
          <a:ln>
            <a:headEnd type="none"/>
            <a:tailEnd type="none"/>
          </a:ln>
        </p:spPr>
      </p:pic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solidFill>
          <a:srgbClr val="FFFFFF">
            <a:alpha val="100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rgbClr val="FFFFFF">
            <a:alpha val="100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/>
          </p:cNvPicPr>
          <p:nvPr/>
        </p:nvPicPr>
        <p:blipFill>
          <a:blip r:embed="rId2">
            <a:alphaModFix amt="100000"/>
          </a:blip>
          <a:stretch>
            <a:fillRect/>
          </a:stretch>
        </p:blipFill>
        <p:spPr>
          <a:xfrm>
            <a:off x="6756400" y="0"/>
            <a:ext cx="5435600" cy="4743450"/>
          </a:xfrm>
          <a:prstGeom prst="rect">
            <a:avLst/>
          </a:prstGeom>
          <a:ln>
            <a:headEnd type="none"/>
            <a:tailEnd type="none"/>
          </a:ln>
        </p:spPr>
      </p:pic>
      <p:sp>
        <p:nvSpPr>
          <p:cNvPr id="3" name="AutoShape 3"/>
          <p:cNvSpPr/>
          <p:nvPr/>
        </p:nvSpPr>
        <p:spPr>
          <a:xfrm>
            <a:off x="7581775" y="4076941"/>
            <a:ext cx="1324855" cy="1333017"/>
          </a:xfrm>
          <a:prstGeom prst="parallelogram">
            <a:avLst/>
          </a:prstGeom>
          <a:solidFill>
            <a:srgbClr val="F5AD1A">
              <a:alpha val="100000"/>
            </a:srgbClr>
          </a:solidFill>
          <a:ln>
            <a:prstDash val="solid"/>
            <a:headEnd type="none"/>
            <a:tailEnd type="none"/>
          </a:ln>
        </p:spPr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Pr>
        <a:solidFill>
          <a:srgbClr val="FFFFFF">
            <a:alpha val="100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bg>
      <p:bgPr>
        <a:solidFill>
          <a:srgbClr val="FFFFFF">
            <a:alpha val="100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Agenda">
    <p:bg>
      <p:bgPr>
        <a:solidFill>
          <a:srgbClr val="FFFFFF">
            <a:alpha val="100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Connector 2"/>
          <p:cNvCxnSpPr/>
          <p:nvPr/>
        </p:nvCxnSpPr>
        <p:spPr>
          <a:xfrm flipH="1">
            <a:off x="3621019" y="1500188"/>
            <a:ext cx="0" cy="4633913"/>
          </a:xfrm>
          <a:prstGeom prst="line">
            <a:avLst/>
          </a:prstGeom>
          <a:ln w="3175">
            <a:solidFill>
              <a:srgbClr val="2F2F2F">
                <a:alpha val="100000"/>
              </a:srgbClr>
            </a:solidFill>
            <a:prstDash val="solid"/>
            <a:headEnd type="none"/>
            <a:tailEnd type="none"/>
          </a:ln>
        </p:spPr>
      </p:cxnSp>
      <p:sp>
        <p:nvSpPr>
          <p:cNvPr id="3" name="AutoShape 3"/>
          <p:cNvSpPr/>
          <p:nvPr/>
        </p:nvSpPr>
        <p:spPr>
          <a:xfrm>
            <a:off x="2626456" y="5219207"/>
            <a:ext cx="870506" cy="915667"/>
          </a:xfrm>
          <a:custGeom>
            <a:avLst/>
            <a:gdLst/>
            <a:ahLst/>
            <a:cxnLst/>
            <a:rect l="l" t="t" r="r" b="b"/>
            <a:pathLst>
              <a:path w="5127" h="5401">
                <a:moveTo>
                  <a:pt x="3473" y="1608"/>
                </a:moveTo>
                <a:cubicBezTo>
                  <a:pt x="3473" y="1674"/>
                  <a:pt x="3419" y="1728"/>
                  <a:pt x="3353" y="1728"/>
                </a:cubicBezTo>
                <a:lnTo>
                  <a:pt x="2303" y="1728"/>
                </a:lnTo>
                <a:cubicBezTo>
                  <a:pt x="2236" y="1728"/>
                  <a:pt x="2183" y="1674"/>
                  <a:pt x="2183" y="1608"/>
                </a:cubicBezTo>
                <a:cubicBezTo>
                  <a:pt x="2183" y="1542"/>
                  <a:pt x="2236" y="1488"/>
                  <a:pt x="2303" y="1488"/>
                </a:cubicBezTo>
                <a:lnTo>
                  <a:pt x="3353" y="1488"/>
                </a:lnTo>
                <a:cubicBezTo>
                  <a:pt x="3419" y="1488"/>
                  <a:pt x="3473" y="1542"/>
                  <a:pt x="3473" y="1608"/>
                </a:cubicBezTo>
                <a:close/>
                <a:moveTo>
                  <a:pt x="3103" y="2231"/>
                </a:moveTo>
                <a:cubicBezTo>
                  <a:pt x="3170" y="2231"/>
                  <a:pt x="3223" y="2178"/>
                  <a:pt x="3223" y="2111"/>
                </a:cubicBezTo>
                <a:cubicBezTo>
                  <a:pt x="3223" y="2045"/>
                  <a:pt x="3170" y="1991"/>
                  <a:pt x="3103" y="1991"/>
                </a:cubicBezTo>
                <a:lnTo>
                  <a:pt x="2552" y="1991"/>
                </a:lnTo>
                <a:cubicBezTo>
                  <a:pt x="2486" y="1991"/>
                  <a:pt x="2432" y="2045"/>
                  <a:pt x="2432" y="2111"/>
                </a:cubicBezTo>
                <a:cubicBezTo>
                  <a:pt x="2432" y="2178"/>
                  <a:pt x="2486" y="2231"/>
                  <a:pt x="2552" y="2231"/>
                </a:cubicBezTo>
                <a:lnTo>
                  <a:pt x="3103" y="2231"/>
                </a:lnTo>
                <a:close/>
                <a:moveTo>
                  <a:pt x="3473" y="2768"/>
                </a:moveTo>
                <a:cubicBezTo>
                  <a:pt x="3473" y="2701"/>
                  <a:pt x="3419" y="2648"/>
                  <a:pt x="3353" y="2648"/>
                </a:cubicBezTo>
                <a:lnTo>
                  <a:pt x="2303" y="2648"/>
                </a:lnTo>
                <a:cubicBezTo>
                  <a:pt x="2236" y="2648"/>
                  <a:pt x="2183" y="2701"/>
                  <a:pt x="2183" y="2768"/>
                </a:cubicBezTo>
                <a:cubicBezTo>
                  <a:pt x="2183" y="2834"/>
                  <a:pt x="2236" y="2888"/>
                  <a:pt x="2303" y="2888"/>
                </a:cubicBezTo>
                <a:lnTo>
                  <a:pt x="3353" y="2888"/>
                </a:lnTo>
                <a:cubicBezTo>
                  <a:pt x="3419" y="2888"/>
                  <a:pt x="3473" y="2834"/>
                  <a:pt x="3473" y="2768"/>
                </a:cubicBezTo>
                <a:close/>
                <a:moveTo>
                  <a:pt x="2552" y="3151"/>
                </a:moveTo>
                <a:cubicBezTo>
                  <a:pt x="2486" y="3151"/>
                  <a:pt x="2432" y="3205"/>
                  <a:pt x="2432" y="3271"/>
                </a:cubicBezTo>
                <a:cubicBezTo>
                  <a:pt x="2432" y="3338"/>
                  <a:pt x="2486" y="3391"/>
                  <a:pt x="2552" y="3391"/>
                </a:cubicBezTo>
                <a:lnTo>
                  <a:pt x="3103" y="3391"/>
                </a:lnTo>
                <a:cubicBezTo>
                  <a:pt x="3170" y="3391"/>
                  <a:pt x="3223" y="3338"/>
                  <a:pt x="3223" y="3271"/>
                </a:cubicBezTo>
                <a:cubicBezTo>
                  <a:pt x="3223" y="3205"/>
                  <a:pt x="3170" y="3151"/>
                  <a:pt x="3103" y="3151"/>
                </a:cubicBezTo>
                <a:lnTo>
                  <a:pt x="2552" y="3151"/>
                </a:lnTo>
                <a:close/>
                <a:moveTo>
                  <a:pt x="4448" y="700"/>
                </a:moveTo>
                <a:lnTo>
                  <a:pt x="4448" y="1442"/>
                </a:lnTo>
                <a:cubicBezTo>
                  <a:pt x="4448" y="1509"/>
                  <a:pt x="4501" y="1562"/>
                  <a:pt x="4568" y="1562"/>
                </a:cubicBezTo>
                <a:cubicBezTo>
                  <a:pt x="4634" y="1562"/>
                  <a:pt x="4688" y="1509"/>
                  <a:pt x="4688" y="1442"/>
                </a:cubicBezTo>
                <a:lnTo>
                  <a:pt x="4688" y="700"/>
                </a:lnTo>
                <a:cubicBezTo>
                  <a:pt x="4688" y="314"/>
                  <a:pt x="4374" y="0"/>
                  <a:pt x="3988" y="0"/>
                </a:cubicBezTo>
                <a:lnTo>
                  <a:pt x="604" y="0"/>
                </a:lnTo>
                <a:cubicBezTo>
                  <a:pt x="271" y="0"/>
                  <a:pt x="0" y="271"/>
                  <a:pt x="0" y="604"/>
                </a:cubicBezTo>
                <a:lnTo>
                  <a:pt x="0" y="1672"/>
                </a:lnTo>
                <a:cubicBezTo>
                  <a:pt x="0" y="1738"/>
                  <a:pt x="53" y="1792"/>
                  <a:pt x="120" y="1792"/>
                </a:cubicBezTo>
                <a:lnTo>
                  <a:pt x="566" y="1792"/>
                </a:lnTo>
                <a:cubicBezTo>
                  <a:pt x="632" y="1792"/>
                  <a:pt x="686" y="1738"/>
                  <a:pt x="686" y="1672"/>
                </a:cubicBezTo>
                <a:cubicBezTo>
                  <a:pt x="686" y="1606"/>
                  <a:pt x="632" y="1552"/>
                  <a:pt x="566" y="1552"/>
                </a:cubicBezTo>
                <a:lnTo>
                  <a:pt x="240" y="1552"/>
                </a:lnTo>
                <a:lnTo>
                  <a:pt x="240" y="604"/>
                </a:lnTo>
                <a:cubicBezTo>
                  <a:pt x="240" y="403"/>
                  <a:pt x="403" y="240"/>
                  <a:pt x="604" y="240"/>
                </a:cubicBezTo>
                <a:cubicBezTo>
                  <a:pt x="805" y="240"/>
                  <a:pt x="968" y="403"/>
                  <a:pt x="968" y="604"/>
                </a:cubicBezTo>
                <a:lnTo>
                  <a:pt x="968" y="4179"/>
                </a:lnTo>
                <a:cubicBezTo>
                  <a:pt x="968" y="4565"/>
                  <a:pt x="1282" y="4879"/>
                  <a:pt x="1668" y="4879"/>
                </a:cubicBezTo>
                <a:lnTo>
                  <a:pt x="3904" y="4879"/>
                </a:lnTo>
                <a:cubicBezTo>
                  <a:pt x="3970" y="4879"/>
                  <a:pt x="4024" y="4825"/>
                  <a:pt x="4024" y="4759"/>
                </a:cubicBezTo>
                <a:cubicBezTo>
                  <a:pt x="4024" y="4693"/>
                  <a:pt x="3970" y="4639"/>
                  <a:pt x="3904" y="4639"/>
                </a:cubicBezTo>
                <a:lnTo>
                  <a:pt x="1668" y="4639"/>
                </a:lnTo>
                <a:cubicBezTo>
                  <a:pt x="1415" y="4639"/>
                  <a:pt x="1208" y="4433"/>
                  <a:pt x="1208" y="4179"/>
                </a:cubicBezTo>
                <a:lnTo>
                  <a:pt x="1208" y="604"/>
                </a:lnTo>
                <a:cubicBezTo>
                  <a:pt x="1208" y="468"/>
                  <a:pt x="1163" y="341"/>
                  <a:pt x="1086" y="240"/>
                </a:cubicBezTo>
                <a:lnTo>
                  <a:pt x="3988" y="240"/>
                </a:lnTo>
                <a:cubicBezTo>
                  <a:pt x="4241" y="240"/>
                  <a:pt x="4448" y="446"/>
                  <a:pt x="4448" y="700"/>
                </a:cubicBezTo>
                <a:close/>
                <a:moveTo>
                  <a:pt x="4787" y="2000"/>
                </a:moveTo>
                <a:lnTo>
                  <a:pt x="4568" y="2000"/>
                </a:lnTo>
                <a:cubicBezTo>
                  <a:pt x="4501" y="2000"/>
                  <a:pt x="4448" y="2054"/>
                  <a:pt x="4448" y="2120"/>
                </a:cubicBezTo>
                <a:cubicBezTo>
                  <a:pt x="4448" y="2187"/>
                  <a:pt x="4501" y="2240"/>
                  <a:pt x="4568" y="2240"/>
                </a:cubicBezTo>
                <a:lnTo>
                  <a:pt x="4787" y="2240"/>
                </a:lnTo>
                <a:cubicBezTo>
                  <a:pt x="4842" y="2240"/>
                  <a:pt x="4887" y="2285"/>
                  <a:pt x="4887" y="2340"/>
                </a:cubicBezTo>
                <a:lnTo>
                  <a:pt x="4887" y="3718"/>
                </a:lnTo>
                <a:cubicBezTo>
                  <a:pt x="4887" y="3785"/>
                  <a:pt x="4941" y="3838"/>
                  <a:pt x="5007" y="3838"/>
                </a:cubicBezTo>
                <a:cubicBezTo>
                  <a:pt x="5073" y="3838"/>
                  <a:pt x="5127" y="3785"/>
                  <a:pt x="5127" y="3718"/>
                </a:cubicBezTo>
                <a:lnTo>
                  <a:pt x="5127" y="2340"/>
                </a:lnTo>
                <a:cubicBezTo>
                  <a:pt x="5127" y="2153"/>
                  <a:pt x="4975" y="2000"/>
                  <a:pt x="4787" y="2000"/>
                </a:cubicBezTo>
                <a:close/>
                <a:moveTo>
                  <a:pt x="4568" y="5139"/>
                </a:moveTo>
                <a:cubicBezTo>
                  <a:pt x="4501" y="5139"/>
                  <a:pt x="4448" y="5193"/>
                  <a:pt x="4448" y="5259"/>
                </a:cubicBezTo>
                <a:lnTo>
                  <a:pt x="4448" y="5281"/>
                </a:lnTo>
                <a:cubicBezTo>
                  <a:pt x="4448" y="5347"/>
                  <a:pt x="4501" y="5401"/>
                  <a:pt x="4568" y="5401"/>
                </a:cubicBezTo>
                <a:cubicBezTo>
                  <a:pt x="4634" y="5401"/>
                  <a:pt x="4688" y="5347"/>
                  <a:pt x="4688" y="5281"/>
                </a:cubicBezTo>
                <a:lnTo>
                  <a:pt x="4688" y="5259"/>
                </a:lnTo>
                <a:cubicBezTo>
                  <a:pt x="4688" y="5193"/>
                  <a:pt x="4634" y="5139"/>
                  <a:pt x="4568" y="5139"/>
                </a:cubicBezTo>
                <a:close/>
                <a:moveTo>
                  <a:pt x="4568" y="2439"/>
                </a:moveTo>
                <a:cubicBezTo>
                  <a:pt x="4501" y="2439"/>
                  <a:pt x="4448" y="2492"/>
                  <a:pt x="4448" y="2559"/>
                </a:cubicBezTo>
                <a:lnTo>
                  <a:pt x="4448" y="4854"/>
                </a:lnTo>
                <a:cubicBezTo>
                  <a:pt x="4448" y="4920"/>
                  <a:pt x="4501" y="4974"/>
                  <a:pt x="4568" y="4974"/>
                </a:cubicBezTo>
                <a:cubicBezTo>
                  <a:pt x="4634" y="4974"/>
                  <a:pt x="4688" y="4920"/>
                  <a:pt x="4688" y="4854"/>
                </a:cubicBezTo>
                <a:lnTo>
                  <a:pt x="4688" y="2559"/>
                </a:lnTo>
                <a:cubicBezTo>
                  <a:pt x="4688" y="2492"/>
                  <a:pt x="4634" y="2439"/>
                  <a:pt x="4568" y="2439"/>
                </a:cubicBezTo>
                <a:close/>
              </a:path>
            </a:pathLst>
          </a:custGeom>
          <a:solidFill>
            <a:srgbClr val="2F2F2F">
              <a:alpha val="100000"/>
            </a:srgbClr>
          </a:solidFill>
          <a:ln>
            <a:headEnd type="none"/>
            <a:tailEnd type="none"/>
          </a:ln>
        </p:spPr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660400" y="1130300"/>
            <a:ext cx="6799580" cy="2217420"/>
          </a:xfrm>
          <a:prstGeom prst="rect">
            <a:avLst/>
          </a:prstGeom>
          <a:ln>
            <a:headEnd type="none"/>
            <a:tailEnd type="none"/>
          </a:ln>
        </p:spPr>
        <p:txBody>
          <a:bodyPr vert="horz" wrap="square" lIns="91440" tIns="45720" rIns="91440" bIns="45720" rtlCol="0" anchor="b" anchorCtr="0"/>
          <a:lstStyle/>
          <a:p>
            <a:pPr algn="l">
              <a:lnSpc>
                <a:spcPct val="100000"/>
              </a:lnSpc>
              <a:spcBef>
                <a:spcPts val="0"/>
              </a:spcBef>
              <a:defRPr/>
            </a:pPr>
            <a:r>
              <a:rPr lang="zh-CN" altLang="en-US" sz="3600" b="1" i="0">
                <a:solidFill>
                  <a:srgbClr val="2F2F2F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绥棱县</a:t>
            </a:r>
            <a:r>
              <a:rPr lang="en-US" altLang="zh-CN" sz="3600" b="1" i="0">
                <a:solidFill>
                  <a:srgbClr val="2F2F2F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2026</a:t>
            </a:r>
            <a:r>
              <a:rPr lang="zh-CN" altLang="en-US" sz="3600" b="1" i="0">
                <a:solidFill>
                  <a:srgbClr val="2F2F2F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年度</a:t>
            </a:r>
            <a:r>
              <a:rPr lang="en-US" sz="3600" b="1" i="0">
                <a:solidFill>
                  <a:srgbClr val="2F2F2F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土地供地计划</a:t>
            </a:r>
            <a:endParaRPr lang="en-US" sz="3600" b="1" i="0">
              <a:solidFill>
                <a:srgbClr val="2F2F2F">
                  <a:alpha val="100000"/>
                </a:srgbClr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3" name="TextBox 3"/>
          <p:cNvSpPr txBox="1"/>
          <p:nvPr/>
        </p:nvSpPr>
        <p:spPr>
          <a:xfrm>
            <a:off x="660400" y="3347418"/>
            <a:ext cx="5485030" cy="1812411"/>
          </a:xfrm>
          <a:prstGeom prst="rect">
            <a:avLst/>
          </a:prstGeom>
          <a:ln>
            <a:headEnd type="none"/>
            <a:tailEnd type="none"/>
          </a:ln>
        </p:spPr>
        <p:txBody>
          <a:bodyPr vert="horz" wrap="square" lIns="91440" tIns="45720" rIns="91440" bIns="45720" rtlCol="0" anchor="t" anchorCtr="0"/>
          <a:lstStyle/>
          <a:p>
            <a:pPr algn="l">
              <a:lnSpc>
                <a:spcPct val="120000"/>
              </a:lnSpc>
              <a:spcBef>
                <a:spcPts val="1000"/>
              </a:spcBef>
              <a:defRPr/>
            </a:pPr>
            <a:r>
              <a:rPr lang="en-US" sz="2400" b="0" i="0">
                <a:solidFill>
                  <a:srgbClr val="2F2F2F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科学规划，合理供给，保障发展，促进节约</a:t>
            </a:r>
            <a:endParaRPr lang="en-US" sz="1100"/>
          </a:p>
        </p:txBody>
      </p:sp>
      <p:sp>
        <p:nvSpPr>
          <p:cNvPr id="5" name="TextBox 5"/>
          <p:cNvSpPr txBox="1"/>
          <p:nvPr/>
        </p:nvSpPr>
        <p:spPr>
          <a:xfrm>
            <a:off x="304800" y="5257619"/>
            <a:ext cx="5485030" cy="274320"/>
          </a:xfrm>
          <a:prstGeom prst="rect">
            <a:avLst/>
          </a:prstGeom>
          <a:ln>
            <a:headEnd type="none"/>
            <a:tailEnd type="none"/>
          </a:ln>
        </p:spPr>
        <p:txBody>
          <a:bodyPr vert="horz" wrap="square" lIns="91440" tIns="45720" rIns="91440" bIns="45720" rtlCol="0" anchor="ctr" anchorCtr="0"/>
          <a:lstStyle/>
          <a:p>
            <a:pPr algn="l">
              <a:lnSpc>
                <a:spcPct val="120000"/>
              </a:lnSpc>
              <a:spcBef>
                <a:spcPts val="1000"/>
              </a:spcBef>
              <a:defRPr/>
            </a:pPr>
            <a:endParaRPr lang="zh-CN" altLang="zh-CN" sz="11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/>
          <p:nvPr/>
        </p:nvGrpSpPr>
        <p:grpSpPr>
          <a:xfrm rot="0">
            <a:off x="0" y="1130300"/>
            <a:ext cx="12192000" cy="5727700"/>
            <a:chOff x="0" y="1130300"/>
            <a:chExt cx="12192000" cy="5727700"/>
          </a:xfrm>
        </p:grpSpPr>
        <p:sp>
          <p:nvSpPr>
            <p:cNvPr id="4" name="AutoShape 4"/>
            <p:cNvSpPr/>
            <p:nvPr/>
          </p:nvSpPr>
          <p:spPr>
            <a:xfrm>
              <a:off x="0" y="6642000"/>
              <a:ext cx="12192000" cy="216000"/>
            </a:xfrm>
            <a:custGeom>
              <a:avLst/>
              <a:gdLst/>
              <a:ahLst/>
              <a:cxnLst/>
              <a:rect l="l" t="t" r="r" b="b"/>
              <a:pathLst>
                <a:path w="12192000" h="165100">
                  <a:moveTo>
                    <a:pt x="0" y="0"/>
                  </a:moveTo>
                  <a:lnTo>
                    <a:pt x="12192000" y="0"/>
                  </a:lnTo>
                  <a:lnTo>
                    <a:pt x="12192000" y="165100"/>
                  </a:lnTo>
                  <a:lnTo>
                    <a:pt x="0" y="165100"/>
                  </a:lnTo>
                  <a:close/>
                </a:path>
              </a:pathLst>
            </a:custGeom>
            <a:solidFill>
              <a:srgbClr val="F5AD1A">
                <a:alpha val="100000"/>
              </a:srgbClr>
            </a:solidFill>
            <a:ln>
              <a:prstDash val="solid"/>
              <a:headEnd type="none"/>
              <a:tailEnd type="none"/>
            </a:ln>
          </p:spPr>
        </p:sp>
        <p:sp>
          <p:nvSpPr>
            <p:cNvPr id="5" name="TextBox 5"/>
            <p:cNvSpPr txBox="1"/>
            <p:nvPr/>
          </p:nvSpPr>
          <p:spPr>
            <a:xfrm>
              <a:off x="660400" y="1130300"/>
              <a:ext cx="10858500" cy="648000"/>
            </a:xfrm>
            <a:prstGeom prst="rect">
              <a:avLst/>
            </a:prstGeom>
            <a:ln>
              <a:prstDash val="solid"/>
              <a:headEnd type="none"/>
              <a:tailEnd type="none"/>
            </a:ln>
          </p:spPr>
          <p:txBody>
            <a:bodyPr vert="horz" wrap="square" lIns="91440" tIns="45720" rIns="91440" bIns="45720" rtlCol="0" anchor="ctr" anchorCtr="0"/>
            <a:lstStyle/>
            <a:p>
              <a:pPr algn="l">
                <a:defRPr/>
              </a:pPr>
              <a:r>
                <a:rPr lang="en-US" sz="2400" b="1" i="0">
                  <a:solidFill>
                    <a:srgbClr val="2F2F2F">
                      <a:alpha val="100000"/>
                    </a:srgbClr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rPr>
                <a:t>明确供应规模，优化用地类型构成</a:t>
              </a:r>
              <a:endParaRPr lang="en-US" sz="1100"/>
            </a:p>
          </p:txBody>
        </p:sp>
        <p:grpSp>
          <p:nvGrpSpPr>
            <p:cNvPr id="6" name="Group 6"/>
            <p:cNvGrpSpPr/>
            <p:nvPr/>
          </p:nvGrpSpPr>
          <p:grpSpPr>
            <a:xfrm rot="0">
              <a:off x="660400" y="2683153"/>
              <a:ext cx="4971137" cy="3450947"/>
              <a:chOff x="660400" y="2927066"/>
              <a:chExt cx="4971137" cy="3450947"/>
            </a:xfrm>
          </p:grpSpPr>
          <p:sp>
            <p:nvSpPr>
              <p:cNvPr id="7" name="TextBox 7"/>
              <p:cNvSpPr txBox="1"/>
              <p:nvPr/>
            </p:nvSpPr>
            <p:spPr>
              <a:xfrm>
                <a:off x="660400" y="3575065"/>
                <a:ext cx="4971137" cy="648000"/>
              </a:xfrm>
              <a:prstGeom prst="rect">
                <a:avLst/>
              </a:prstGeom>
              <a:ln>
                <a:headEnd type="none"/>
                <a:tailEnd type="none"/>
              </a:ln>
            </p:spPr>
            <p:txBody>
              <a:bodyPr vert="horz" wrap="square" lIns="91440" tIns="45720" rIns="91440" bIns="45720" rtlCol="0" anchor="b" anchorCtr="0"/>
              <a:lstStyle/>
              <a:p>
                <a:pPr algn="l">
                  <a:defRPr/>
                </a:pPr>
                <a:r>
                  <a:rPr lang="en-US" sz="1800" b="1" i="0">
                    <a:solidFill>
                      <a:srgbClr val="2F2F2F">
                        <a:alpha val="100000"/>
                      </a:srgbClr>
                    </a:solidFill>
                    <a:latin typeface="微软雅黑" panose="020B0503020204020204" charset="-122"/>
                    <a:ea typeface="微软雅黑" panose="020B0503020204020204" charset="-122"/>
                    <a:cs typeface="微软雅黑" panose="020B0503020204020204" charset="-122"/>
                  </a:rPr>
                  <a:t>国有建设用地供应总量</a:t>
                </a:r>
                <a:endParaRPr lang="en-US" sz="1100"/>
              </a:p>
            </p:txBody>
          </p:sp>
          <p:sp>
            <p:nvSpPr>
              <p:cNvPr id="8" name="TextBox 8"/>
              <p:cNvSpPr txBox="1"/>
              <p:nvPr/>
            </p:nvSpPr>
            <p:spPr>
              <a:xfrm>
                <a:off x="660400" y="4223063"/>
                <a:ext cx="4971137" cy="2154950"/>
              </a:xfrm>
              <a:prstGeom prst="rect">
                <a:avLst/>
              </a:prstGeom>
              <a:ln>
                <a:headEnd type="none"/>
                <a:tailEnd type="none"/>
              </a:ln>
            </p:spPr>
            <p:txBody>
              <a:bodyPr vert="horz" wrap="square" lIns="91440" tIns="45720" rIns="91440" bIns="45720" rtlCol="0" anchor="t" anchorCtr="0"/>
              <a:lstStyle/>
              <a:p>
                <a:pPr algn="l">
                  <a:lnSpc>
                    <a:spcPct val="120000"/>
                  </a:lnSpc>
                  <a:defRPr/>
                </a:pPr>
                <a:r>
                  <a:rPr lang="en-US" sz="1200" b="0" i="0">
                    <a:solidFill>
                      <a:srgbClr val="2F2F2F">
                        <a:alpha val="100000"/>
                      </a:srgbClr>
                    </a:solidFill>
                    <a:latin typeface="微软雅黑" panose="020B0503020204020204" charset="-122"/>
                    <a:ea typeface="微软雅黑" panose="020B0503020204020204" charset="-122"/>
                    <a:cs typeface="微软雅黑" panose="020B0503020204020204" charset="-122"/>
                  </a:rPr>
                  <a:t>综合分析土地利用潜力与经济社会发展需求，确定本年度国有建设用地计划供应总量。</a:t>
                </a:r>
                <a:endParaRPr lang="en-US" sz="1100"/>
              </a:p>
            </p:txBody>
          </p:sp>
          <p:sp>
            <p:nvSpPr>
              <p:cNvPr id="9" name="TextBox 9"/>
              <p:cNvSpPr txBox="1"/>
              <p:nvPr/>
            </p:nvSpPr>
            <p:spPr>
              <a:xfrm>
                <a:off x="660400" y="2927066"/>
                <a:ext cx="4971137" cy="648000"/>
              </a:xfrm>
              <a:prstGeom prst="rect">
                <a:avLst/>
              </a:prstGeom>
              <a:ln>
                <a:prstDash val="solid"/>
                <a:headEnd type="none"/>
                <a:tailEnd type="none"/>
              </a:ln>
            </p:spPr>
            <p:txBody>
              <a:bodyPr vert="horz" wrap="none" lIns="91440" tIns="45720" rIns="91440" bIns="45720" rtlCol="0" anchor="b" anchorCtr="0"/>
              <a:lstStyle/>
              <a:p>
                <a:pPr algn="l">
                  <a:defRPr/>
                </a:pPr>
                <a:r>
                  <a:rPr lang="en-US" sz="3200" b="1" i="0">
                    <a:solidFill>
                      <a:srgbClr val="F5AD1A">
                        <a:alpha val="100000"/>
                      </a:srgbClr>
                    </a:solidFill>
                    <a:latin typeface="Arial" panose="020B0604020202020204"/>
                    <a:ea typeface="Arial" panose="020B0604020202020204"/>
                    <a:cs typeface="Arial" panose="020B0604020202020204"/>
                  </a:rPr>
                  <a:t>01.</a:t>
                </a:r>
                <a:endParaRPr lang="en-US" sz="1100"/>
              </a:p>
            </p:txBody>
          </p:sp>
        </p:grpSp>
        <p:grpSp>
          <p:nvGrpSpPr>
            <p:cNvPr id="10" name="Group 10"/>
            <p:cNvGrpSpPr/>
            <p:nvPr/>
          </p:nvGrpSpPr>
          <p:grpSpPr>
            <a:xfrm rot="0">
              <a:off x="6547762" y="2683153"/>
              <a:ext cx="4971137" cy="3450947"/>
              <a:chOff x="6547762" y="2927066"/>
              <a:chExt cx="4971137" cy="3450947"/>
            </a:xfrm>
          </p:grpSpPr>
          <p:sp>
            <p:nvSpPr>
              <p:cNvPr id="11" name="TextBox 11"/>
              <p:cNvSpPr txBox="1"/>
              <p:nvPr/>
            </p:nvSpPr>
            <p:spPr>
              <a:xfrm>
                <a:off x="6547762" y="3575065"/>
                <a:ext cx="4971137" cy="648000"/>
              </a:xfrm>
              <a:prstGeom prst="rect">
                <a:avLst/>
              </a:prstGeom>
              <a:ln>
                <a:headEnd type="none"/>
                <a:tailEnd type="none"/>
              </a:ln>
            </p:spPr>
            <p:txBody>
              <a:bodyPr vert="horz" wrap="square" lIns="91440" tIns="45720" rIns="91440" bIns="45720" rtlCol="0" anchor="b" anchorCtr="0"/>
              <a:lstStyle/>
              <a:p>
                <a:pPr algn="l">
                  <a:defRPr/>
                </a:pPr>
                <a:r>
                  <a:rPr lang="en-US" sz="1800" b="1" i="0">
                    <a:solidFill>
                      <a:srgbClr val="2F2F2F">
                        <a:alpha val="100000"/>
                      </a:srgbClr>
                    </a:solidFill>
                    <a:latin typeface="微软雅黑" panose="020B0503020204020204" charset="-122"/>
                    <a:ea typeface="微软雅黑" panose="020B0503020204020204" charset="-122"/>
                    <a:cs typeface="微软雅黑" panose="020B0503020204020204" charset="-122"/>
                  </a:rPr>
                  <a:t>国有建设用地供应结构</a:t>
                </a:r>
                <a:endParaRPr lang="en-US" sz="1100"/>
              </a:p>
            </p:txBody>
          </p:sp>
          <p:sp>
            <p:nvSpPr>
              <p:cNvPr id="12" name="TextBox 12"/>
              <p:cNvSpPr txBox="1"/>
              <p:nvPr/>
            </p:nvSpPr>
            <p:spPr>
              <a:xfrm>
                <a:off x="6547762" y="4223063"/>
                <a:ext cx="4971137" cy="2154950"/>
              </a:xfrm>
              <a:prstGeom prst="rect">
                <a:avLst/>
              </a:prstGeom>
              <a:ln>
                <a:headEnd type="none"/>
                <a:tailEnd type="none"/>
              </a:ln>
            </p:spPr>
            <p:txBody>
              <a:bodyPr vert="horz" wrap="square" lIns="91440" tIns="45720" rIns="91440" bIns="45720" rtlCol="0" anchor="t" anchorCtr="0"/>
              <a:lstStyle/>
              <a:p>
                <a:pPr algn="l">
                  <a:lnSpc>
                    <a:spcPct val="120000"/>
                  </a:lnSpc>
                  <a:defRPr/>
                </a:pPr>
                <a:r>
                  <a:rPr lang="en-US" sz="1200" b="0" i="0">
                    <a:solidFill>
                      <a:srgbClr val="2F2F2F">
                        <a:alpha val="100000"/>
                      </a:srgbClr>
                    </a:solidFill>
                    <a:latin typeface="微软雅黑" panose="020B0503020204020204" charset="-122"/>
                    <a:ea typeface="微软雅黑" panose="020B0503020204020204" charset="-122"/>
                    <a:cs typeface="微软雅黑" panose="020B0503020204020204" charset="-122"/>
                  </a:rPr>
                  <a:t>细分商服、工矿仓储、住宅、公共管理与公共服务等各类用地的计划供应量及占比，明确土地供应的方向。</a:t>
                </a:r>
                <a:endParaRPr lang="en-US" sz="1100"/>
              </a:p>
            </p:txBody>
          </p:sp>
          <p:sp>
            <p:nvSpPr>
              <p:cNvPr id="13" name="TextBox 13"/>
              <p:cNvSpPr txBox="1"/>
              <p:nvPr/>
            </p:nvSpPr>
            <p:spPr>
              <a:xfrm>
                <a:off x="6547762" y="2927066"/>
                <a:ext cx="4971137" cy="648000"/>
              </a:xfrm>
              <a:prstGeom prst="rect">
                <a:avLst/>
              </a:prstGeom>
              <a:ln>
                <a:prstDash val="solid"/>
                <a:headEnd type="none"/>
                <a:tailEnd type="none"/>
              </a:ln>
            </p:spPr>
            <p:txBody>
              <a:bodyPr vert="horz" wrap="none" lIns="91440" tIns="45720" rIns="91440" bIns="45720" rtlCol="0" anchor="b" anchorCtr="0"/>
              <a:lstStyle/>
              <a:p>
                <a:pPr algn="l">
                  <a:defRPr/>
                </a:pPr>
                <a:r>
                  <a:rPr lang="en-US" sz="3200" b="1" i="0">
                    <a:solidFill>
                      <a:srgbClr val="F5AD1A">
                        <a:alpha val="100000"/>
                      </a:srgbClr>
                    </a:solidFill>
                    <a:latin typeface="Arial" panose="020B0604020202020204"/>
                    <a:ea typeface="Arial" panose="020B0604020202020204"/>
                    <a:cs typeface="Arial" panose="020B0604020202020204"/>
                  </a:rPr>
                  <a:t>02.</a:t>
                </a:r>
                <a:endParaRPr lang="en-US" sz="1100"/>
              </a:p>
            </p:txBody>
          </p:sp>
        </p:grpSp>
      </p:grpSp>
      <p:sp>
        <p:nvSpPr>
          <p:cNvPr id="14" name="TextBox 14"/>
          <p:cNvSpPr txBox="1"/>
          <p:nvPr/>
        </p:nvSpPr>
        <p:spPr>
          <a:xfrm>
            <a:off x="660400" y="128587"/>
            <a:ext cx="10858500" cy="900112"/>
          </a:xfrm>
          <a:prstGeom prst="rect">
            <a:avLst/>
          </a:prstGeom>
          <a:ln>
            <a:headEnd type="none"/>
            <a:tailEnd type="none"/>
          </a:ln>
        </p:spPr>
        <p:txBody>
          <a:bodyPr vert="horz" wrap="square" lIns="91440" tIns="45720" rIns="91440" bIns="45720" rtlCol="0" anchor="b" anchorCtr="0"/>
          <a:lstStyle/>
          <a:p>
            <a:pPr algn="l">
              <a:lnSpc>
                <a:spcPct val="100000"/>
              </a:lnSpc>
              <a:spcBef>
                <a:spcPts val="0"/>
              </a:spcBef>
              <a:defRPr/>
            </a:pPr>
            <a:r>
              <a:rPr lang="en-US" sz="2800" b="1" i="0">
                <a:solidFill>
                  <a:srgbClr val="2F2F2F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供应总量与结构</a:t>
            </a:r>
            <a:endParaRPr lang="en-US" sz="110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660399" y="1826260"/>
            <a:ext cx="5815045" cy="1660735"/>
          </a:xfrm>
          <a:prstGeom prst="rect">
            <a:avLst/>
          </a:prstGeom>
          <a:ln>
            <a:headEnd type="none"/>
            <a:tailEnd type="none"/>
          </a:ln>
        </p:spPr>
        <p:txBody>
          <a:bodyPr vert="horz" wrap="square" lIns="91440" tIns="45720" rIns="91440" bIns="45720" rtlCol="0" anchor="b" anchorCtr="0"/>
          <a:lstStyle/>
          <a:p>
            <a:pPr algn="l">
              <a:lnSpc>
                <a:spcPct val="100000"/>
              </a:lnSpc>
              <a:spcBef>
                <a:spcPts val="0"/>
              </a:spcBef>
              <a:defRPr/>
            </a:pPr>
            <a:r>
              <a:rPr lang="en-US" sz="3600" b="1" i="0">
                <a:solidFill>
                  <a:srgbClr val="2F2F2F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政策导向</a:t>
            </a:r>
            <a:endParaRPr lang="en-US" sz="1100"/>
          </a:p>
        </p:txBody>
      </p:sp>
      <p:sp>
        <p:nvSpPr>
          <p:cNvPr id="3" name="TextBox 3"/>
          <p:cNvSpPr txBox="1"/>
          <p:nvPr/>
        </p:nvSpPr>
        <p:spPr>
          <a:xfrm>
            <a:off x="660399" y="3492500"/>
            <a:ext cx="5815045" cy="1660735"/>
          </a:xfrm>
          <a:prstGeom prst="rect">
            <a:avLst/>
          </a:prstGeom>
          <a:ln>
            <a:headEnd type="none"/>
            <a:tailEnd type="none"/>
          </a:ln>
        </p:spPr>
        <p:txBody>
          <a:bodyPr vert="horz" wrap="square" lIns="91440" tIns="45720" rIns="91440" bIns="45720" rtlCol="0" anchor="t" anchorCtr="0"/>
          <a:lstStyle/>
          <a:p>
            <a:pPr algn="l">
              <a:lnSpc>
                <a:spcPct val="120000"/>
              </a:lnSpc>
              <a:spcBef>
                <a:spcPts val="1000"/>
              </a:spcBef>
              <a:defRPr/>
            </a:pPr>
            <a:r>
              <a:rPr lang="en-US" sz="1600" b="0" i="0">
                <a:solidFill>
                  <a:srgbClr val="2F2F2F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发挥供地计划的宏观调控职能，通过土地政策引导经济社会发展方向，促进结构优化与效率提升。</a:t>
            </a:r>
            <a:endParaRPr lang="en-US" sz="110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/>
          <p:nvPr/>
        </p:nvGrpSpPr>
        <p:grpSpPr>
          <a:xfrm rot="0">
            <a:off x="660399" y="1130301"/>
            <a:ext cx="10858501" cy="5003799"/>
            <a:chOff x="660399" y="1130301"/>
            <a:chExt cx="10858501" cy="5003799"/>
          </a:xfrm>
        </p:grpSpPr>
        <p:sp>
          <p:nvSpPr>
            <p:cNvPr id="4" name="AutoShape 4"/>
            <p:cNvSpPr/>
            <p:nvPr/>
          </p:nvSpPr>
          <p:spPr>
            <a:xfrm>
              <a:off x="660400" y="3044858"/>
              <a:ext cx="10858500" cy="0"/>
            </a:xfrm>
            <a:prstGeom prst="line">
              <a:avLst/>
            </a:prstGeom>
            <a:ln w="12700">
              <a:solidFill>
                <a:srgbClr val="2F2F2F">
                  <a:alpha val="100000"/>
                </a:srgbClr>
              </a:solidFill>
              <a:prstDash val="solid"/>
              <a:headEnd type="none"/>
              <a:tailEnd type="none"/>
            </a:ln>
          </p:spPr>
        </p:sp>
        <p:sp>
          <p:nvSpPr>
            <p:cNvPr id="5" name="TextBox 5"/>
            <p:cNvSpPr txBox="1"/>
            <p:nvPr/>
          </p:nvSpPr>
          <p:spPr>
            <a:xfrm>
              <a:off x="660399" y="1130301"/>
              <a:ext cx="10858500" cy="480060"/>
            </a:xfrm>
            <a:prstGeom prst="rect">
              <a:avLst/>
            </a:prstGeom>
            <a:ln>
              <a:headEnd type="none"/>
              <a:tailEnd type="none"/>
            </a:ln>
          </p:spPr>
          <p:txBody>
            <a:bodyPr vert="horz" wrap="square" lIns="91440" tIns="45720" rIns="91440" bIns="45720" rtlCol="0" anchor="ctr" anchorCtr="0"/>
            <a:lstStyle/>
            <a:p>
              <a:pPr algn="ctr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400" b="1" i="0" strike="noStrike">
                  <a:solidFill>
                    <a:srgbClr val="2F2F2F">
                      <a:alpha val="100000"/>
                    </a:srgbClr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rPr>
                <a:t>引导空间集聚，分步有序供应</a:t>
              </a:r>
              <a:endParaRPr lang="en-US" sz="1100"/>
            </a:p>
          </p:txBody>
        </p:sp>
        <p:grpSp>
          <p:nvGrpSpPr>
            <p:cNvPr id="6" name="Group 6"/>
            <p:cNvGrpSpPr/>
            <p:nvPr/>
          </p:nvGrpSpPr>
          <p:grpSpPr>
            <a:xfrm rot="0">
              <a:off x="660400" y="2312472"/>
              <a:ext cx="3180182" cy="3821628"/>
              <a:chOff x="580762" y="2312472"/>
              <a:chExt cx="3180182" cy="3821628"/>
            </a:xfrm>
          </p:grpSpPr>
          <p:sp>
            <p:nvSpPr>
              <p:cNvPr id="7" name="AutoShape 7"/>
              <p:cNvSpPr/>
              <p:nvPr/>
            </p:nvSpPr>
            <p:spPr>
              <a:xfrm>
                <a:off x="2170853" y="3044858"/>
                <a:ext cx="0" cy="1022808"/>
              </a:xfrm>
              <a:prstGeom prst="line">
                <a:avLst/>
              </a:prstGeom>
              <a:ln w="12700">
                <a:solidFill>
                  <a:srgbClr val="2F2F2F">
                    <a:alpha val="100000"/>
                  </a:srgbClr>
                </a:solidFill>
                <a:prstDash val="solid"/>
                <a:headEnd type="none"/>
                <a:tailEnd type="none"/>
              </a:ln>
            </p:spPr>
          </p:sp>
          <p:sp>
            <p:nvSpPr>
              <p:cNvPr id="8" name="TextBox 8"/>
              <p:cNvSpPr txBox="1"/>
              <p:nvPr/>
            </p:nvSpPr>
            <p:spPr>
              <a:xfrm>
                <a:off x="580762" y="4090070"/>
                <a:ext cx="3180182" cy="774873"/>
              </a:xfrm>
              <a:prstGeom prst="rect">
                <a:avLst/>
              </a:prstGeom>
              <a:ln>
                <a:prstDash val="solid"/>
                <a:headEnd type="none"/>
                <a:tailEnd type="none"/>
              </a:ln>
            </p:spPr>
            <p:txBody>
              <a:bodyPr vert="horz" wrap="square" lIns="91440" tIns="45720" rIns="91440" bIns="45720" rtlCol="0" anchor="b" anchorCtr="0"/>
              <a:lstStyle/>
              <a:p>
                <a:pPr algn="ctr">
                  <a:defRPr/>
                </a:pPr>
                <a:r>
                  <a:rPr lang="en-US" sz="1800" b="1" i="0">
                    <a:solidFill>
                      <a:srgbClr val="2F2F2F">
                        <a:alpha val="100000"/>
                      </a:srgbClr>
                    </a:solidFill>
                    <a:latin typeface="微软雅黑" panose="020B0503020204020204" charset="-122"/>
                    <a:ea typeface="微软雅黑" panose="020B0503020204020204" charset="-122"/>
                    <a:cs typeface="微软雅黑" panose="020B0503020204020204" charset="-122"/>
                  </a:rPr>
                  <a:t>国有建设用地供应布局</a:t>
                </a:r>
                <a:endParaRPr lang="en-US" sz="1100"/>
              </a:p>
            </p:txBody>
          </p:sp>
          <p:sp>
            <p:nvSpPr>
              <p:cNvPr id="9" name="TextBox 9"/>
              <p:cNvSpPr txBox="1"/>
              <p:nvPr/>
            </p:nvSpPr>
            <p:spPr>
              <a:xfrm>
                <a:off x="580762" y="4864941"/>
                <a:ext cx="3180182" cy="1269159"/>
              </a:xfrm>
              <a:prstGeom prst="rect">
                <a:avLst/>
              </a:prstGeom>
              <a:ln>
                <a:prstDash val="solid"/>
                <a:headEnd type="none"/>
                <a:tailEnd type="none"/>
              </a:ln>
            </p:spPr>
            <p:txBody>
              <a:bodyPr vert="horz" wrap="square" lIns="91440" tIns="45720" rIns="91440" bIns="45720" rtlCol="0" anchor="t" anchorCtr="0"/>
              <a:lstStyle/>
              <a:p>
                <a:pPr algn="ctr">
                  <a:lnSpc>
                    <a:spcPct val="120000"/>
                  </a:lnSpc>
                  <a:defRPr/>
                </a:pPr>
                <a:r>
                  <a:rPr lang="en-US" sz="1200" b="0" i="0">
                    <a:solidFill>
                      <a:srgbClr val="2F2F2F">
                        <a:alpha val="100000"/>
                      </a:srgbClr>
                    </a:solidFill>
                    <a:latin typeface="微软雅黑" panose="020B0503020204020204" charset="-122"/>
                    <a:ea typeface="微软雅黑" panose="020B0503020204020204" charset="-122"/>
                    <a:cs typeface="微软雅黑" panose="020B0503020204020204" charset="-122"/>
                  </a:rPr>
                  <a:t>结合城市功能分区和发展轴线，明确各类项目用地的空间分布，引导产业集聚和城市合理布局。</a:t>
                </a:r>
                <a:endParaRPr lang="en-US" sz="1100"/>
              </a:p>
            </p:txBody>
          </p:sp>
          <p:sp>
            <p:nvSpPr>
              <p:cNvPr id="10" name="TextBox 10"/>
              <p:cNvSpPr txBox="1"/>
              <p:nvPr/>
            </p:nvSpPr>
            <p:spPr>
              <a:xfrm>
                <a:off x="1663841" y="2312472"/>
                <a:ext cx="1014024" cy="686200"/>
              </a:xfrm>
              <a:prstGeom prst="rect">
                <a:avLst/>
              </a:prstGeom>
              <a:ln>
                <a:prstDash val="solid"/>
                <a:headEnd type="none"/>
                <a:tailEnd type="none"/>
              </a:ln>
            </p:spPr>
            <p:txBody>
              <a:bodyPr vert="horz" wrap="none" lIns="91440" tIns="45720" rIns="91440" bIns="45720" rtlCol="0" anchor="ctr" anchorCtr="0"/>
              <a:lstStyle/>
              <a:p>
                <a:pPr algn="ctr">
                  <a:defRPr/>
                </a:pPr>
                <a:r>
                  <a:rPr lang="en-US" sz="3200" b="1" i="0">
                    <a:solidFill>
                      <a:srgbClr val="2F2F2F">
                        <a:alpha val="100000"/>
                      </a:srgbClr>
                    </a:solidFill>
                    <a:latin typeface="Arial" panose="020B0604020202020204"/>
                    <a:ea typeface="Arial" panose="020B0604020202020204"/>
                    <a:cs typeface="Arial" panose="020B0604020202020204"/>
                  </a:rPr>
                  <a:t>01</a:t>
                </a:r>
                <a:endParaRPr lang="en-US" sz="1100"/>
              </a:p>
            </p:txBody>
          </p:sp>
        </p:grpSp>
        <p:grpSp>
          <p:nvGrpSpPr>
            <p:cNvPr id="11" name="Group 11"/>
            <p:cNvGrpSpPr/>
            <p:nvPr/>
          </p:nvGrpSpPr>
          <p:grpSpPr>
            <a:xfrm rot="0">
              <a:off x="4499559" y="2312472"/>
              <a:ext cx="3180182" cy="3821628"/>
              <a:chOff x="580762" y="2312472"/>
              <a:chExt cx="3180182" cy="3821628"/>
            </a:xfrm>
          </p:grpSpPr>
          <p:sp>
            <p:nvSpPr>
              <p:cNvPr id="12" name="AutoShape 12"/>
              <p:cNvSpPr/>
              <p:nvPr/>
            </p:nvSpPr>
            <p:spPr>
              <a:xfrm>
                <a:off x="2170853" y="3044858"/>
                <a:ext cx="0" cy="1022808"/>
              </a:xfrm>
              <a:prstGeom prst="line">
                <a:avLst/>
              </a:prstGeom>
              <a:ln w="12700">
                <a:solidFill>
                  <a:srgbClr val="2F2F2F">
                    <a:alpha val="100000"/>
                  </a:srgbClr>
                </a:solidFill>
                <a:prstDash val="solid"/>
                <a:headEnd type="none"/>
                <a:tailEnd type="none"/>
              </a:ln>
            </p:spPr>
          </p:sp>
          <p:sp>
            <p:nvSpPr>
              <p:cNvPr id="13" name="TextBox 13"/>
              <p:cNvSpPr txBox="1"/>
              <p:nvPr/>
            </p:nvSpPr>
            <p:spPr>
              <a:xfrm>
                <a:off x="580762" y="4090070"/>
                <a:ext cx="3180182" cy="774873"/>
              </a:xfrm>
              <a:prstGeom prst="rect">
                <a:avLst/>
              </a:prstGeom>
              <a:ln>
                <a:prstDash val="solid"/>
                <a:headEnd type="none"/>
                <a:tailEnd type="none"/>
              </a:ln>
            </p:spPr>
            <p:txBody>
              <a:bodyPr vert="horz" wrap="square" lIns="91440" tIns="45720" rIns="91440" bIns="45720" rtlCol="0" anchor="b" anchorCtr="0"/>
              <a:lstStyle/>
              <a:p>
                <a:pPr algn="ctr">
                  <a:defRPr/>
                </a:pPr>
                <a:r>
                  <a:rPr lang="en-US" sz="1800" b="1" i="0">
                    <a:solidFill>
                      <a:srgbClr val="2F2F2F">
                        <a:alpha val="100000"/>
                      </a:srgbClr>
                    </a:solidFill>
                    <a:latin typeface="微软雅黑" panose="020B0503020204020204" charset="-122"/>
                    <a:ea typeface="微软雅黑" panose="020B0503020204020204" charset="-122"/>
                    <a:cs typeface="微软雅黑" panose="020B0503020204020204" charset="-122"/>
                  </a:rPr>
                  <a:t>国有建设用地供应方式</a:t>
                </a:r>
                <a:endParaRPr lang="en-US" sz="1100"/>
              </a:p>
            </p:txBody>
          </p:sp>
          <p:sp>
            <p:nvSpPr>
              <p:cNvPr id="14" name="TextBox 14"/>
              <p:cNvSpPr txBox="1"/>
              <p:nvPr/>
            </p:nvSpPr>
            <p:spPr>
              <a:xfrm>
                <a:off x="580762" y="4864941"/>
                <a:ext cx="3180182" cy="1269159"/>
              </a:xfrm>
              <a:prstGeom prst="rect">
                <a:avLst/>
              </a:prstGeom>
              <a:ln>
                <a:prstDash val="solid"/>
                <a:headEnd type="none"/>
                <a:tailEnd type="none"/>
              </a:ln>
            </p:spPr>
            <p:txBody>
              <a:bodyPr vert="horz" wrap="square" lIns="91440" tIns="45720" rIns="91440" bIns="45720" rtlCol="0" anchor="t" anchorCtr="0"/>
              <a:lstStyle/>
              <a:p>
                <a:pPr algn="ctr">
                  <a:lnSpc>
                    <a:spcPct val="120000"/>
                  </a:lnSpc>
                  <a:defRPr/>
                </a:pPr>
                <a:r>
                  <a:rPr lang="en-US" sz="1200" b="0" i="0">
                    <a:solidFill>
                      <a:srgbClr val="2F2F2F">
                        <a:alpha val="100000"/>
                      </a:srgbClr>
                    </a:solidFill>
                    <a:latin typeface="微软雅黑" panose="020B0503020204020204" charset="-122"/>
                    <a:ea typeface="微软雅黑" panose="020B0503020204020204" charset="-122"/>
                    <a:cs typeface="微软雅黑" panose="020B0503020204020204" charset="-122"/>
                  </a:rPr>
                  <a:t>明确各类用地的供应方式，如招标拍卖挂牌出让、协议出让、划拨等，确保供地方式合法合规。</a:t>
                </a:r>
                <a:endParaRPr lang="en-US" sz="1100"/>
              </a:p>
            </p:txBody>
          </p:sp>
          <p:sp>
            <p:nvSpPr>
              <p:cNvPr id="15" name="TextBox 15"/>
              <p:cNvSpPr txBox="1"/>
              <p:nvPr/>
            </p:nvSpPr>
            <p:spPr>
              <a:xfrm>
                <a:off x="1663841" y="2312472"/>
                <a:ext cx="1014024" cy="686200"/>
              </a:xfrm>
              <a:prstGeom prst="rect">
                <a:avLst/>
              </a:prstGeom>
              <a:ln>
                <a:prstDash val="solid"/>
                <a:headEnd type="none"/>
                <a:tailEnd type="none"/>
              </a:ln>
            </p:spPr>
            <p:txBody>
              <a:bodyPr vert="horz" wrap="none" lIns="91440" tIns="45720" rIns="91440" bIns="45720" rtlCol="0" anchor="ctr" anchorCtr="0"/>
              <a:lstStyle/>
              <a:p>
                <a:pPr algn="ctr">
                  <a:defRPr/>
                </a:pPr>
                <a:r>
                  <a:rPr lang="en-US" sz="3200" b="1" i="0">
                    <a:solidFill>
                      <a:srgbClr val="2F2F2F">
                        <a:alpha val="100000"/>
                      </a:srgbClr>
                    </a:solidFill>
                    <a:latin typeface="Arial" panose="020B0604020202020204"/>
                    <a:ea typeface="Arial" panose="020B0604020202020204"/>
                    <a:cs typeface="Arial" panose="020B0604020202020204"/>
                  </a:rPr>
                  <a:t>02</a:t>
                </a:r>
                <a:endParaRPr lang="en-US" sz="1100"/>
              </a:p>
            </p:txBody>
          </p:sp>
        </p:grpSp>
        <p:grpSp>
          <p:nvGrpSpPr>
            <p:cNvPr id="16" name="Group 16"/>
            <p:cNvGrpSpPr/>
            <p:nvPr/>
          </p:nvGrpSpPr>
          <p:grpSpPr>
            <a:xfrm rot="0">
              <a:off x="8338718" y="2312472"/>
              <a:ext cx="3180182" cy="3821628"/>
              <a:chOff x="580762" y="2312472"/>
              <a:chExt cx="3180182" cy="3821628"/>
            </a:xfrm>
          </p:grpSpPr>
          <p:sp>
            <p:nvSpPr>
              <p:cNvPr id="17" name="AutoShape 17"/>
              <p:cNvSpPr/>
              <p:nvPr/>
            </p:nvSpPr>
            <p:spPr>
              <a:xfrm>
                <a:off x="2170853" y="3044858"/>
                <a:ext cx="0" cy="1022808"/>
              </a:xfrm>
              <a:prstGeom prst="line">
                <a:avLst/>
              </a:prstGeom>
              <a:ln w="12700">
                <a:solidFill>
                  <a:srgbClr val="2F2F2F">
                    <a:alpha val="100000"/>
                  </a:srgbClr>
                </a:solidFill>
                <a:prstDash val="solid"/>
                <a:headEnd type="none"/>
                <a:tailEnd type="none"/>
              </a:ln>
            </p:spPr>
          </p:sp>
          <p:sp>
            <p:nvSpPr>
              <p:cNvPr id="18" name="TextBox 18"/>
              <p:cNvSpPr txBox="1"/>
              <p:nvPr/>
            </p:nvSpPr>
            <p:spPr>
              <a:xfrm>
                <a:off x="580762" y="4090070"/>
                <a:ext cx="3180182" cy="774873"/>
              </a:xfrm>
              <a:prstGeom prst="rect">
                <a:avLst/>
              </a:prstGeom>
              <a:ln>
                <a:prstDash val="solid"/>
                <a:headEnd type="none"/>
                <a:tailEnd type="none"/>
              </a:ln>
            </p:spPr>
            <p:txBody>
              <a:bodyPr vert="horz" wrap="square" lIns="91440" tIns="45720" rIns="91440" bIns="45720" rtlCol="0" anchor="b" anchorCtr="0"/>
              <a:lstStyle/>
              <a:p>
                <a:pPr algn="ctr">
                  <a:defRPr/>
                </a:pPr>
                <a:r>
                  <a:rPr lang="en-US" sz="1800" b="1" i="0">
                    <a:solidFill>
                      <a:srgbClr val="2F2F2F">
                        <a:alpha val="100000"/>
                      </a:srgbClr>
                    </a:solidFill>
                    <a:latin typeface="微软雅黑" panose="020B0503020204020204" charset="-122"/>
                    <a:ea typeface="微软雅黑" panose="020B0503020204020204" charset="-122"/>
                    <a:cs typeface="微软雅黑" panose="020B0503020204020204" charset="-122"/>
                  </a:rPr>
                  <a:t>国有建设用地供应时序</a:t>
                </a:r>
                <a:endParaRPr lang="en-US" sz="1100"/>
              </a:p>
            </p:txBody>
          </p:sp>
          <p:sp>
            <p:nvSpPr>
              <p:cNvPr id="19" name="TextBox 19"/>
              <p:cNvSpPr txBox="1"/>
              <p:nvPr/>
            </p:nvSpPr>
            <p:spPr>
              <a:xfrm>
                <a:off x="580762" y="4864941"/>
                <a:ext cx="3180182" cy="1269159"/>
              </a:xfrm>
              <a:prstGeom prst="rect">
                <a:avLst/>
              </a:prstGeom>
              <a:ln>
                <a:prstDash val="solid"/>
                <a:headEnd type="none"/>
                <a:tailEnd type="none"/>
              </a:ln>
            </p:spPr>
            <p:txBody>
              <a:bodyPr vert="horz" wrap="square" lIns="91440" tIns="45720" rIns="91440" bIns="45720" rtlCol="0" anchor="t" anchorCtr="0"/>
              <a:lstStyle/>
              <a:p>
                <a:pPr algn="ctr">
                  <a:lnSpc>
                    <a:spcPct val="120000"/>
                  </a:lnSpc>
                  <a:defRPr/>
                </a:pPr>
                <a:r>
                  <a:rPr lang="en-US" sz="1200" b="0" i="0">
                    <a:solidFill>
                      <a:srgbClr val="2F2F2F">
                        <a:alpha val="100000"/>
                      </a:srgbClr>
                    </a:solidFill>
                    <a:latin typeface="微软雅黑" panose="020B0503020204020204" charset="-122"/>
                    <a:ea typeface="微软雅黑" panose="020B0503020204020204" charset="-122"/>
                    <a:cs typeface="微软雅黑" panose="020B0503020204020204" charset="-122"/>
                  </a:rPr>
                  <a:t>将年度供应计划按季度或月份进行分解，明确各阶段的供地节奏，确保土地供应与项目建设计划相衔接。</a:t>
                </a:r>
                <a:endParaRPr lang="en-US" sz="1100"/>
              </a:p>
            </p:txBody>
          </p:sp>
          <p:sp>
            <p:nvSpPr>
              <p:cNvPr id="20" name="TextBox 20"/>
              <p:cNvSpPr txBox="1"/>
              <p:nvPr/>
            </p:nvSpPr>
            <p:spPr>
              <a:xfrm>
                <a:off x="1663841" y="2312472"/>
                <a:ext cx="1014024" cy="686200"/>
              </a:xfrm>
              <a:prstGeom prst="rect">
                <a:avLst/>
              </a:prstGeom>
              <a:ln>
                <a:prstDash val="solid"/>
                <a:headEnd type="none"/>
                <a:tailEnd type="none"/>
              </a:ln>
            </p:spPr>
            <p:txBody>
              <a:bodyPr vert="horz" wrap="none" lIns="91440" tIns="45720" rIns="91440" bIns="45720" rtlCol="0" anchor="ctr" anchorCtr="0"/>
              <a:lstStyle/>
              <a:p>
                <a:pPr algn="ctr">
                  <a:defRPr/>
                </a:pPr>
                <a:r>
                  <a:rPr lang="en-US" sz="3200" b="1" i="0">
                    <a:solidFill>
                      <a:srgbClr val="2F2F2F">
                        <a:alpha val="100000"/>
                      </a:srgbClr>
                    </a:solidFill>
                    <a:latin typeface="Arial" panose="020B0604020202020204"/>
                    <a:ea typeface="Arial" panose="020B0604020202020204"/>
                    <a:cs typeface="Arial" panose="020B0604020202020204"/>
                  </a:rPr>
                  <a:t>03</a:t>
                </a:r>
                <a:endParaRPr lang="en-US" sz="1100"/>
              </a:p>
            </p:txBody>
          </p:sp>
        </p:grpSp>
      </p:grpSp>
      <p:sp>
        <p:nvSpPr>
          <p:cNvPr id="21" name="TextBox 21"/>
          <p:cNvSpPr txBox="1"/>
          <p:nvPr/>
        </p:nvSpPr>
        <p:spPr>
          <a:xfrm>
            <a:off x="660400" y="128587"/>
            <a:ext cx="10858500" cy="900112"/>
          </a:xfrm>
          <a:prstGeom prst="rect">
            <a:avLst/>
          </a:prstGeom>
          <a:ln>
            <a:headEnd type="none"/>
            <a:tailEnd type="none"/>
          </a:ln>
        </p:spPr>
        <p:txBody>
          <a:bodyPr vert="horz" wrap="square" lIns="91440" tIns="45720" rIns="91440" bIns="45720" rtlCol="0" anchor="b" anchorCtr="0"/>
          <a:lstStyle/>
          <a:p>
            <a:pPr algn="l">
              <a:lnSpc>
                <a:spcPct val="100000"/>
              </a:lnSpc>
              <a:spcBef>
                <a:spcPts val="0"/>
              </a:spcBef>
              <a:defRPr/>
            </a:pPr>
            <a:r>
              <a:rPr lang="en-US" sz="2800" b="1" i="0">
                <a:solidFill>
                  <a:srgbClr val="2F2F2F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供应布局与时序</a:t>
            </a:r>
            <a:endParaRPr lang="en-US" sz="110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/>
          <p:nvPr/>
        </p:nvGrpSpPr>
        <p:grpSpPr>
          <a:xfrm rot="0">
            <a:off x="660399" y="1130299"/>
            <a:ext cx="10858500" cy="5003801"/>
            <a:chOff x="660399" y="1130299"/>
            <a:chExt cx="10858500" cy="5003801"/>
          </a:xfrm>
        </p:grpSpPr>
        <p:sp>
          <p:nvSpPr>
            <p:cNvPr id="4" name="TextBox 4"/>
            <p:cNvSpPr txBox="1"/>
            <p:nvPr/>
          </p:nvSpPr>
          <p:spPr>
            <a:xfrm>
              <a:off x="660399" y="1130299"/>
              <a:ext cx="10858500" cy="825499"/>
            </a:xfrm>
            <a:prstGeom prst="rect">
              <a:avLst/>
            </a:prstGeom>
            <a:ln>
              <a:prstDash val="solid"/>
              <a:headEnd type="none"/>
              <a:tailEnd type="none"/>
            </a:ln>
          </p:spPr>
          <p:txBody>
            <a:bodyPr vert="horz" wrap="square" lIns="91440" tIns="45720" rIns="91440" bIns="45720" rtlCol="0" anchor="ctr" anchorCtr="0"/>
            <a:lstStyle/>
            <a:p>
              <a:pPr algn="l">
                <a:defRPr/>
              </a:pPr>
              <a:r>
                <a:rPr lang="en-US" sz="2400" b="1" i="0">
                  <a:solidFill>
                    <a:srgbClr val="F5AD1A">
                      <a:alpha val="100000"/>
                      <a:lumMod val="75000"/>
                    </a:srgbClr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rPr>
                <a:t>引导产业集聚，促进产城融合</a:t>
              </a:r>
              <a:endParaRPr lang="en-US" sz="1100"/>
            </a:p>
          </p:txBody>
        </p:sp>
        <p:sp>
          <p:nvSpPr>
            <p:cNvPr id="5" name="AutoShape 5"/>
            <p:cNvSpPr/>
            <p:nvPr/>
          </p:nvSpPr>
          <p:spPr>
            <a:xfrm>
              <a:off x="1418679" y="2335421"/>
              <a:ext cx="9344413" cy="0"/>
            </a:xfrm>
            <a:prstGeom prst="line">
              <a:avLst/>
            </a:prstGeom>
            <a:ln w="6350">
              <a:solidFill>
                <a:srgbClr val="2F2F2F">
                  <a:alpha val="40000"/>
                </a:srgbClr>
              </a:solidFill>
              <a:prstDash val="solid"/>
              <a:headEnd type="none"/>
              <a:tailEnd type="none"/>
            </a:ln>
          </p:spPr>
        </p:sp>
        <p:grpSp>
          <p:nvGrpSpPr>
            <p:cNvPr id="6" name="Group 6"/>
            <p:cNvGrpSpPr/>
            <p:nvPr/>
          </p:nvGrpSpPr>
          <p:grpSpPr>
            <a:xfrm rot="0">
              <a:off x="1416209" y="2283935"/>
              <a:ext cx="2560286" cy="3850165"/>
              <a:chOff x="703580" y="2283935"/>
              <a:chExt cx="2560286" cy="3850165"/>
            </a:xfrm>
          </p:grpSpPr>
          <p:sp>
            <p:nvSpPr>
              <p:cNvPr id="7" name="AutoShape 7"/>
              <p:cNvSpPr/>
              <p:nvPr/>
            </p:nvSpPr>
            <p:spPr>
              <a:xfrm>
                <a:off x="703580" y="2611120"/>
                <a:ext cx="2560286" cy="3522980"/>
              </a:xfrm>
              <a:prstGeom prst="roundRect">
                <a:avLst>
                  <a:gd name="adj" fmla="val 6119"/>
                </a:avLst>
              </a:prstGeom>
              <a:ln w="6350">
                <a:solidFill>
                  <a:srgbClr val="2F2F2F">
                    <a:alpha val="40000"/>
                  </a:srgbClr>
                </a:solidFill>
                <a:prstDash val="solid"/>
                <a:headEnd type="none"/>
                <a:tailEnd type="none"/>
              </a:ln>
            </p:spPr>
          </p:sp>
          <p:sp>
            <p:nvSpPr>
              <p:cNvPr id="8" name="TextBox 8"/>
              <p:cNvSpPr txBox="1"/>
              <p:nvPr/>
            </p:nvSpPr>
            <p:spPr>
              <a:xfrm>
                <a:off x="797191" y="3129280"/>
                <a:ext cx="2373064" cy="653887"/>
              </a:xfrm>
              <a:prstGeom prst="rect">
                <a:avLst/>
              </a:prstGeom>
              <a:ln>
                <a:headEnd type="none"/>
                <a:tailEnd type="none"/>
              </a:ln>
            </p:spPr>
            <p:txBody>
              <a:bodyPr vert="horz" wrap="square" lIns="91440" tIns="45720" rIns="91440" bIns="45720" rtlCol="0" anchor="b" anchorCtr="0"/>
              <a:lstStyle/>
              <a:p>
                <a:pPr algn="ctr">
                  <a:defRPr/>
                </a:pPr>
                <a:r>
                  <a:rPr lang="en-US" sz="1800" b="1" i="0">
                    <a:solidFill>
                      <a:srgbClr val="2F2F2F">
                        <a:alpha val="100000"/>
                      </a:srgbClr>
                    </a:solidFill>
                    <a:latin typeface="微软雅黑" panose="020B0503020204020204" charset="-122"/>
                    <a:ea typeface="微软雅黑" panose="020B0503020204020204" charset="-122"/>
                    <a:cs typeface="微软雅黑" panose="020B0503020204020204" charset="-122"/>
                  </a:rPr>
                  <a:t>引导产业空间集聚</a:t>
                </a:r>
                <a:endParaRPr lang="en-US" sz="1100"/>
              </a:p>
            </p:txBody>
          </p:sp>
          <p:sp>
            <p:nvSpPr>
              <p:cNvPr id="9" name="TextBox 9"/>
              <p:cNvSpPr txBox="1"/>
              <p:nvPr/>
            </p:nvSpPr>
            <p:spPr>
              <a:xfrm>
                <a:off x="797191" y="3808567"/>
                <a:ext cx="2373064" cy="2211233"/>
              </a:xfrm>
              <a:prstGeom prst="rect">
                <a:avLst/>
              </a:prstGeom>
              <a:ln>
                <a:headEnd type="none"/>
                <a:tailEnd type="none"/>
              </a:ln>
            </p:spPr>
            <p:txBody>
              <a:bodyPr vert="horz" wrap="square" lIns="91440" tIns="45720" rIns="91440" bIns="45720" rtlCol="0" anchor="t" anchorCtr="0"/>
              <a:lstStyle/>
              <a:p>
                <a:pPr algn="l">
                  <a:lnSpc>
                    <a:spcPct val="120000"/>
                  </a:lnSpc>
                  <a:spcAft>
                    <a:spcPts val="600"/>
                  </a:spcAft>
                  <a:buClr>
                    <a:srgbClr val="0D66C4">
                      <a:alpha val="100000"/>
                    </a:srgbClr>
                  </a:buClr>
                  <a:buFont typeface="Arial" panose="020B0604020202020204"/>
                  <a:buChar char="•"/>
                  <a:defRPr/>
                </a:pPr>
                <a:r>
                  <a:rPr lang="en-US" sz="1200" b="0" i="0">
                    <a:solidFill>
                      <a:srgbClr val="2F2F2F">
                        <a:alpha val="100000"/>
                      </a:srgbClr>
                    </a:solidFill>
                    <a:latin typeface="微软雅黑" panose="020B0503020204020204" charset="-122"/>
                    <a:ea typeface="微软雅黑" panose="020B0503020204020204" charset="-122"/>
                    <a:cs typeface="微软雅黑" panose="020B0503020204020204" charset="-122"/>
                  </a:rPr>
                  <a:t>通过土地供应向特定园区或产业功能区倾斜，引导相关产业项目集中布局，形成规模效应和产业链集群。</a:t>
                </a:r>
                <a:endParaRPr lang="en-US" sz="1100"/>
              </a:p>
            </p:txBody>
          </p:sp>
          <p:sp>
            <p:nvSpPr>
              <p:cNvPr id="10" name="TextBox 10"/>
              <p:cNvSpPr txBox="1"/>
              <p:nvPr/>
            </p:nvSpPr>
            <p:spPr>
              <a:xfrm>
                <a:off x="1445260" y="2765526"/>
                <a:ext cx="1076926" cy="324000"/>
              </a:xfrm>
              <a:prstGeom prst="roundRect">
                <a:avLst>
                  <a:gd name="adj" fmla="val 50000"/>
                </a:avLst>
              </a:prstGeom>
              <a:solidFill>
                <a:srgbClr val="F5AD1A">
                  <a:alpha val="100000"/>
                  <a:lumMod val="75000"/>
                </a:srgbClr>
              </a:solidFill>
              <a:ln>
                <a:prstDash val="solid"/>
                <a:headEnd type="none"/>
                <a:tailEnd type="none"/>
              </a:ln>
            </p:spPr>
            <p:txBody>
              <a:bodyPr vert="horz" wrap="none" lIns="0" tIns="0" rIns="0" bIns="0" rtlCol="0" anchor="ctr" anchorCtr="0"/>
              <a:lstStyle/>
              <a:p>
                <a:pPr algn="ctr">
                  <a:defRPr/>
                </a:pPr>
                <a:r>
                  <a:rPr lang="en-US" sz="1600" b="1" i="0">
                    <a:solidFill>
                      <a:srgbClr val="FFFFFF">
                        <a:alpha val="100000"/>
                      </a:srgbClr>
                    </a:solidFill>
                    <a:latin typeface="Arial" panose="020B0604020202020204"/>
                    <a:ea typeface="Arial" panose="020B0604020202020204"/>
                    <a:cs typeface="Arial" panose="020B0604020202020204"/>
                  </a:rPr>
                  <a:t>01</a:t>
                </a:r>
                <a:endParaRPr lang="en-US" sz="1100"/>
              </a:p>
            </p:txBody>
          </p:sp>
          <p:sp>
            <p:nvSpPr>
              <p:cNvPr id="11" name="AutoShape 11"/>
              <p:cNvSpPr/>
              <p:nvPr/>
            </p:nvSpPr>
            <p:spPr>
              <a:xfrm>
                <a:off x="1932238" y="2283935"/>
                <a:ext cx="102971" cy="102971"/>
              </a:xfrm>
              <a:prstGeom prst="ellipse">
                <a:avLst/>
              </a:prstGeom>
              <a:solidFill>
                <a:srgbClr val="FFFFFF">
                  <a:alpha val="100000"/>
                </a:srgbClr>
              </a:solidFill>
              <a:ln w="15875">
                <a:solidFill>
                  <a:srgbClr val="F5AD1A">
                    <a:alpha val="100000"/>
                    <a:lumMod val="75000"/>
                  </a:srgbClr>
                </a:solidFill>
                <a:prstDash val="solid"/>
                <a:headEnd type="none"/>
                <a:tailEnd type="none"/>
              </a:ln>
            </p:spPr>
          </p:sp>
        </p:grpSp>
        <p:grpSp>
          <p:nvGrpSpPr>
            <p:cNvPr id="12" name="Group 12"/>
            <p:cNvGrpSpPr/>
            <p:nvPr/>
          </p:nvGrpSpPr>
          <p:grpSpPr>
            <a:xfrm rot="0">
              <a:off x="4809507" y="2283935"/>
              <a:ext cx="2560286" cy="3850165"/>
              <a:chOff x="3440864" y="2283935"/>
              <a:chExt cx="2560286" cy="3850165"/>
            </a:xfrm>
          </p:grpSpPr>
          <p:sp>
            <p:nvSpPr>
              <p:cNvPr id="13" name="AutoShape 13"/>
              <p:cNvSpPr/>
              <p:nvPr/>
            </p:nvSpPr>
            <p:spPr>
              <a:xfrm>
                <a:off x="3440864" y="2611120"/>
                <a:ext cx="2560286" cy="3522980"/>
              </a:xfrm>
              <a:prstGeom prst="roundRect">
                <a:avLst>
                  <a:gd name="adj" fmla="val 6119"/>
                </a:avLst>
              </a:prstGeom>
              <a:ln w="6350">
                <a:solidFill>
                  <a:srgbClr val="2F2F2F">
                    <a:alpha val="40000"/>
                  </a:srgbClr>
                </a:solidFill>
                <a:prstDash val="solid"/>
                <a:headEnd type="none"/>
                <a:tailEnd type="none"/>
              </a:ln>
            </p:spPr>
          </p:sp>
          <p:sp>
            <p:nvSpPr>
              <p:cNvPr id="14" name="TextBox 14"/>
              <p:cNvSpPr txBox="1"/>
              <p:nvPr/>
            </p:nvSpPr>
            <p:spPr>
              <a:xfrm>
                <a:off x="3534475" y="3129280"/>
                <a:ext cx="2373064" cy="653887"/>
              </a:xfrm>
              <a:prstGeom prst="rect">
                <a:avLst/>
              </a:prstGeom>
              <a:ln>
                <a:headEnd type="none"/>
                <a:tailEnd type="none"/>
              </a:ln>
            </p:spPr>
            <p:txBody>
              <a:bodyPr vert="horz" wrap="square" lIns="91440" tIns="45720" rIns="91440" bIns="45720" rtlCol="0" anchor="b" anchorCtr="0"/>
              <a:lstStyle/>
              <a:p>
                <a:pPr algn="ctr">
                  <a:defRPr/>
                </a:pPr>
                <a:r>
                  <a:rPr lang="en-US" sz="1800" b="1" i="0">
                    <a:solidFill>
                      <a:srgbClr val="2F2F2F">
                        <a:alpha val="100000"/>
                      </a:srgbClr>
                    </a:solidFill>
                    <a:latin typeface="微软雅黑" panose="020B0503020204020204" charset="-122"/>
                    <a:ea typeface="微软雅黑" panose="020B0503020204020204" charset="-122"/>
                    <a:cs typeface="微软雅黑" panose="020B0503020204020204" charset="-122"/>
                  </a:rPr>
                  <a:t>保障重点发展区域</a:t>
                </a:r>
                <a:endParaRPr lang="en-US" sz="1100"/>
              </a:p>
            </p:txBody>
          </p:sp>
          <p:sp>
            <p:nvSpPr>
              <p:cNvPr id="15" name="TextBox 15"/>
              <p:cNvSpPr txBox="1"/>
              <p:nvPr/>
            </p:nvSpPr>
            <p:spPr>
              <a:xfrm>
                <a:off x="3534475" y="3808567"/>
                <a:ext cx="2373064" cy="2211233"/>
              </a:xfrm>
              <a:prstGeom prst="rect">
                <a:avLst/>
              </a:prstGeom>
              <a:ln>
                <a:headEnd type="none"/>
                <a:tailEnd type="none"/>
              </a:ln>
            </p:spPr>
            <p:txBody>
              <a:bodyPr vert="horz" wrap="square" lIns="91440" tIns="45720" rIns="91440" bIns="45720" rtlCol="0" anchor="t" anchorCtr="0"/>
              <a:lstStyle/>
              <a:p>
                <a:pPr algn="l">
                  <a:lnSpc>
                    <a:spcPct val="120000"/>
                  </a:lnSpc>
                  <a:spcAft>
                    <a:spcPts val="600"/>
                  </a:spcAft>
                  <a:buClr>
                    <a:srgbClr val="0D66C4">
                      <a:alpha val="100000"/>
                    </a:srgbClr>
                  </a:buClr>
                  <a:buFont typeface="Arial" panose="020B0604020202020204"/>
                  <a:buChar char="•"/>
                  <a:defRPr/>
                </a:pPr>
                <a:r>
                  <a:rPr lang="en-US" sz="1200" b="0" i="0">
                    <a:solidFill>
                      <a:srgbClr val="2F2F2F">
                        <a:alpha val="100000"/>
                      </a:srgbClr>
                    </a:solidFill>
                    <a:latin typeface="微软雅黑" panose="020B0503020204020204" charset="-122"/>
                    <a:ea typeface="微软雅黑" panose="020B0503020204020204" charset="-122"/>
                    <a:cs typeface="微软雅黑" panose="020B0503020204020204" charset="-122"/>
                  </a:rPr>
                  <a:t>优先为重点发展区域（如新区、自贸区等）安排土地，保障其开发建设需求，引导城市发展方向和空间拓展。</a:t>
                </a:r>
                <a:endParaRPr lang="en-US" sz="1100"/>
              </a:p>
            </p:txBody>
          </p:sp>
          <p:sp>
            <p:nvSpPr>
              <p:cNvPr id="16" name="TextBox 16"/>
              <p:cNvSpPr txBox="1"/>
              <p:nvPr/>
            </p:nvSpPr>
            <p:spPr>
              <a:xfrm>
                <a:off x="4182544" y="2765526"/>
                <a:ext cx="1076926" cy="324000"/>
              </a:xfrm>
              <a:prstGeom prst="roundRect">
                <a:avLst>
                  <a:gd name="adj" fmla="val 50000"/>
                </a:avLst>
              </a:prstGeom>
              <a:solidFill>
                <a:srgbClr val="F5AD1A">
                  <a:alpha val="100000"/>
                  <a:lumMod val="75000"/>
                </a:srgbClr>
              </a:solidFill>
              <a:ln>
                <a:prstDash val="solid"/>
                <a:headEnd type="none"/>
                <a:tailEnd type="none"/>
              </a:ln>
            </p:spPr>
            <p:txBody>
              <a:bodyPr vert="horz" wrap="none" lIns="0" tIns="0" rIns="0" bIns="0" rtlCol="0" anchor="ctr" anchorCtr="0"/>
              <a:lstStyle/>
              <a:p>
                <a:pPr algn="ctr">
                  <a:defRPr/>
                </a:pPr>
                <a:r>
                  <a:rPr lang="en-US" sz="1600" b="1" i="0">
                    <a:solidFill>
                      <a:srgbClr val="FFFFFF">
                        <a:alpha val="100000"/>
                      </a:srgbClr>
                    </a:solidFill>
                    <a:latin typeface="Arial" panose="020B0604020202020204"/>
                    <a:ea typeface="Arial" panose="020B0604020202020204"/>
                    <a:cs typeface="Arial" panose="020B0604020202020204"/>
                  </a:rPr>
                  <a:t>02</a:t>
                </a:r>
                <a:endParaRPr lang="en-US" sz="1100"/>
              </a:p>
            </p:txBody>
          </p:sp>
          <p:sp>
            <p:nvSpPr>
              <p:cNvPr id="17" name="AutoShape 17"/>
              <p:cNvSpPr/>
              <p:nvPr/>
            </p:nvSpPr>
            <p:spPr>
              <a:xfrm>
                <a:off x="4669522" y="2283935"/>
                <a:ext cx="102971" cy="102971"/>
              </a:xfrm>
              <a:prstGeom prst="ellipse">
                <a:avLst/>
              </a:prstGeom>
              <a:solidFill>
                <a:srgbClr val="FFFFFF">
                  <a:alpha val="100000"/>
                </a:srgbClr>
              </a:solidFill>
              <a:ln w="15875">
                <a:solidFill>
                  <a:srgbClr val="F5AD1A">
                    <a:alpha val="100000"/>
                    <a:lumMod val="75000"/>
                  </a:srgbClr>
                </a:solidFill>
                <a:prstDash val="solid"/>
                <a:headEnd type="none"/>
                <a:tailEnd type="none"/>
              </a:ln>
            </p:spPr>
          </p:sp>
        </p:grpSp>
        <p:grpSp>
          <p:nvGrpSpPr>
            <p:cNvPr id="18" name="Group 18"/>
            <p:cNvGrpSpPr/>
            <p:nvPr/>
          </p:nvGrpSpPr>
          <p:grpSpPr>
            <a:xfrm rot="0">
              <a:off x="8202806" y="2283935"/>
              <a:ext cx="2560286" cy="3850165"/>
              <a:chOff x="6178149" y="2283935"/>
              <a:chExt cx="2560286" cy="3850165"/>
            </a:xfrm>
          </p:grpSpPr>
          <p:sp>
            <p:nvSpPr>
              <p:cNvPr id="19" name="AutoShape 19"/>
              <p:cNvSpPr/>
              <p:nvPr/>
            </p:nvSpPr>
            <p:spPr>
              <a:xfrm>
                <a:off x="6178149" y="2611120"/>
                <a:ext cx="2560286" cy="3522980"/>
              </a:xfrm>
              <a:prstGeom prst="roundRect">
                <a:avLst>
                  <a:gd name="adj" fmla="val 6119"/>
                </a:avLst>
              </a:prstGeom>
              <a:ln w="6350">
                <a:solidFill>
                  <a:srgbClr val="2F2F2F">
                    <a:alpha val="40000"/>
                  </a:srgbClr>
                </a:solidFill>
                <a:prstDash val="solid"/>
                <a:headEnd type="none"/>
                <a:tailEnd type="none"/>
              </a:ln>
            </p:spPr>
          </p:sp>
          <p:sp>
            <p:nvSpPr>
              <p:cNvPr id="20" name="TextBox 20"/>
              <p:cNvSpPr txBox="1"/>
              <p:nvPr/>
            </p:nvSpPr>
            <p:spPr>
              <a:xfrm>
                <a:off x="6271760" y="3129280"/>
                <a:ext cx="2373064" cy="653887"/>
              </a:xfrm>
              <a:prstGeom prst="rect">
                <a:avLst/>
              </a:prstGeom>
              <a:ln>
                <a:headEnd type="none"/>
                <a:tailEnd type="none"/>
              </a:ln>
            </p:spPr>
            <p:txBody>
              <a:bodyPr vert="horz" wrap="square" lIns="91440" tIns="45720" rIns="91440" bIns="45720" rtlCol="0" anchor="b" anchorCtr="0"/>
              <a:lstStyle/>
              <a:p>
                <a:pPr algn="ctr">
                  <a:defRPr/>
                </a:pPr>
                <a:r>
                  <a:rPr lang="en-US" sz="1800" b="1" i="0">
                    <a:solidFill>
                      <a:srgbClr val="2F2F2F">
                        <a:alpha val="100000"/>
                      </a:srgbClr>
                    </a:solidFill>
                    <a:latin typeface="微软雅黑" panose="020B0503020204020204" charset="-122"/>
                    <a:ea typeface="微软雅黑" panose="020B0503020204020204" charset="-122"/>
                    <a:cs typeface="微软雅黑" panose="020B0503020204020204" charset="-122"/>
                  </a:rPr>
                  <a:t>促进产城融合发展</a:t>
                </a:r>
                <a:endParaRPr lang="en-US" sz="1100"/>
              </a:p>
            </p:txBody>
          </p:sp>
          <p:sp>
            <p:nvSpPr>
              <p:cNvPr id="21" name="TextBox 21"/>
              <p:cNvSpPr txBox="1"/>
              <p:nvPr/>
            </p:nvSpPr>
            <p:spPr>
              <a:xfrm>
                <a:off x="6271760" y="3808567"/>
                <a:ext cx="2373064" cy="2211233"/>
              </a:xfrm>
              <a:prstGeom prst="rect">
                <a:avLst/>
              </a:prstGeom>
              <a:ln>
                <a:headEnd type="none"/>
                <a:tailEnd type="none"/>
              </a:ln>
            </p:spPr>
            <p:txBody>
              <a:bodyPr vert="horz" wrap="square" lIns="91440" tIns="45720" rIns="91440" bIns="45720" rtlCol="0" anchor="t" anchorCtr="0"/>
              <a:lstStyle/>
              <a:p>
                <a:pPr algn="l">
                  <a:lnSpc>
                    <a:spcPct val="120000"/>
                  </a:lnSpc>
                  <a:spcAft>
                    <a:spcPts val="600"/>
                  </a:spcAft>
                  <a:buClr>
                    <a:srgbClr val="0D66C4">
                      <a:alpha val="100000"/>
                    </a:srgbClr>
                  </a:buClr>
                  <a:buFont typeface="Arial" panose="020B0604020202020204"/>
                  <a:buChar char="•"/>
                  <a:defRPr/>
                </a:pPr>
                <a:r>
                  <a:rPr lang="en-US" sz="1200" b="0" i="0">
                    <a:solidFill>
                      <a:srgbClr val="2F2F2F">
                        <a:alpha val="100000"/>
                      </a:srgbClr>
                    </a:solidFill>
                    <a:latin typeface="微软雅黑" panose="020B0503020204020204" charset="-122"/>
                    <a:ea typeface="微软雅黑" panose="020B0503020204020204" charset="-122"/>
                    <a:cs typeface="微软雅黑" panose="020B0503020204020204" charset="-122"/>
                  </a:rPr>
                  <a:t>统筹产业用地与居住、商业、公共服务等用地的布局，推动职住平衡和功能融合，提升城市运行效率。</a:t>
                </a:r>
                <a:endParaRPr lang="en-US" sz="1100"/>
              </a:p>
            </p:txBody>
          </p:sp>
          <p:sp>
            <p:nvSpPr>
              <p:cNvPr id="22" name="TextBox 22"/>
              <p:cNvSpPr txBox="1"/>
              <p:nvPr/>
            </p:nvSpPr>
            <p:spPr>
              <a:xfrm>
                <a:off x="6919829" y="2765526"/>
                <a:ext cx="1076926" cy="324000"/>
              </a:xfrm>
              <a:prstGeom prst="roundRect">
                <a:avLst>
                  <a:gd name="adj" fmla="val 50000"/>
                </a:avLst>
              </a:prstGeom>
              <a:solidFill>
                <a:srgbClr val="F5AD1A">
                  <a:alpha val="100000"/>
                  <a:lumMod val="75000"/>
                </a:srgbClr>
              </a:solidFill>
              <a:ln>
                <a:prstDash val="solid"/>
                <a:headEnd type="none"/>
                <a:tailEnd type="none"/>
              </a:ln>
            </p:spPr>
            <p:txBody>
              <a:bodyPr vert="horz" wrap="none" lIns="0" tIns="0" rIns="0" bIns="0" rtlCol="0" anchor="ctr" anchorCtr="0"/>
              <a:lstStyle/>
              <a:p>
                <a:pPr algn="ctr">
                  <a:defRPr/>
                </a:pPr>
                <a:r>
                  <a:rPr lang="en-US" sz="1600" b="1" i="0">
                    <a:solidFill>
                      <a:srgbClr val="FFFFFF">
                        <a:alpha val="100000"/>
                      </a:srgbClr>
                    </a:solidFill>
                    <a:latin typeface="Arial" panose="020B0604020202020204"/>
                    <a:ea typeface="Arial" panose="020B0604020202020204"/>
                    <a:cs typeface="Arial" panose="020B0604020202020204"/>
                  </a:rPr>
                  <a:t>03</a:t>
                </a:r>
                <a:endParaRPr lang="en-US" sz="1100"/>
              </a:p>
            </p:txBody>
          </p:sp>
          <p:sp>
            <p:nvSpPr>
              <p:cNvPr id="23" name="AutoShape 23"/>
              <p:cNvSpPr/>
              <p:nvPr/>
            </p:nvSpPr>
            <p:spPr>
              <a:xfrm>
                <a:off x="7406807" y="2283935"/>
                <a:ext cx="102971" cy="102971"/>
              </a:xfrm>
              <a:prstGeom prst="ellipse">
                <a:avLst/>
              </a:prstGeom>
              <a:solidFill>
                <a:srgbClr val="FFFFFF">
                  <a:alpha val="100000"/>
                </a:srgbClr>
              </a:solidFill>
              <a:ln w="15875">
                <a:solidFill>
                  <a:srgbClr val="F5AD1A">
                    <a:alpha val="100000"/>
                    <a:lumMod val="75000"/>
                  </a:srgbClr>
                </a:solidFill>
                <a:prstDash val="solid"/>
                <a:headEnd type="none"/>
                <a:tailEnd type="none"/>
              </a:ln>
            </p:spPr>
          </p:sp>
        </p:grpSp>
      </p:grpSp>
      <p:sp>
        <p:nvSpPr>
          <p:cNvPr id="24" name="TextBox 24"/>
          <p:cNvSpPr txBox="1"/>
          <p:nvPr/>
        </p:nvSpPr>
        <p:spPr>
          <a:xfrm>
            <a:off x="660400" y="128587"/>
            <a:ext cx="10858500" cy="900112"/>
          </a:xfrm>
          <a:prstGeom prst="rect">
            <a:avLst/>
          </a:prstGeom>
          <a:ln>
            <a:headEnd type="none"/>
            <a:tailEnd type="none"/>
          </a:ln>
        </p:spPr>
        <p:txBody>
          <a:bodyPr vert="horz" wrap="square" lIns="91440" tIns="45720" rIns="91440" bIns="45720" rtlCol="0" anchor="b" anchorCtr="0"/>
          <a:lstStyle/>
          <a:p>
            <a:pPr algn="l">
              <a:lnSpc>
                <a:spcPct val="100000"/>
              </a:lnSpc>
              <a:spcBef>
                <a:spcPts val="0"/>
              </a:spcBef>
              <a:defRPr/>
            </a:pPr>
            <a:r>
              <a:rPr lang="en-US" sz="2800" b="1" i="0">
                <a:solidFill>
                  <a:srgbClr val="2F2F2F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优化空间布局</a:t>
            </a:r>
            <a:endParaRPr lang="en-US" sz="110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/>
          <p:nvPr/>
        </p:nvGrpSpPr>
        <p:grpSpPr>
          <a:xfrm rot="0">
            <a:off x="660400" y="1130300"/>
            <a:ext cx="10858500" cy="5003800"/>
            <a:chOff x="660400" y="1130300"/>
            <a:chExt cx="10858500" cy="5003800"/>
          </a:xfrm>
        </p:grpSpPr>
        <p:sp>
          <p:nvSpPr>
            <p:cNvPr id="4" name="AutoShape 4"/>
            <p:cNvSpPr/>
            <p:nvPr/>
          </p:nvSpPr>
          <p:spPr>
            <a:xfrm>
              <a:off x="660400" y="1130300"/>
              <a:ext cx="10858500" cy="1717040"/>
            </a:xfrm>
            <a:prstGeom prst="roundRect">
              <a:avLst>
                <a:gd name="adj" fmla="val 12525"/>
              </a:avLst>
            </a:prstGeom>
            <a:solidFill>
              <a:srgbClr val="F5AD1A">
                <a:alpha val="100000"/>
              </a:srgbClr>
            </a:solidFill>
            <a:ln>
              <a:prstDash val="solid"/>
              <a:headEnd type="none"/>
              <a:tailEnd type="none"/>
            </a:ln>
          </p:spPr>
        </p:sp>
        <p:sp>
          <p:nvSpPr>
            <p:cNvPr id="5" name="TextBox 5"/>
            <p:cNvSpPr txBox="1"/>
            <p:nvPr/>
          </p:nvSpPr>
          <p:spPr>
            <a:xfrm>
              <a:off x="756920" y="1249680"/>
              <a:ext cx="10647679" cy="1478280"/>
            </a:xfrm>
            <a:prstGeom prst="rect">
              <a:avLst/>
            </a:prstGeom>
            <a:ln>
              <a:headEnd type="none"/>
              <a:tailEnd type="none"/>
            </a:ln>
          </p:spPr>
          <p:txBody>
            <a:bodyPr vert="horz" wrap="square" lIns="91440" tIns="45720" rIns="91440" bIns="45720" rtlCol="0" anchor="ctr" anchorCtr="0"/>
            <a:lstStyle/>
            <a:p>
              <a:pPr algn="l">
                <a:lnSpc>
                  <a:spcPct val="120000"/>
                </a:lnSpc>
                <a:defRPr/>
              </a:pPr>
              <a:r>
                <a:rPr lang="en-US" sz="2400" b="1" i="0" strike="noStrike">
                  <a:solidFill>
                    <a:srgbClr val="FFFFFF">
                      <a:alpha val="100000"/>
                    </a:srgbClr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rPr>
                <a:t>盘活存量土地，提升利用效率</a:t>
              </a:r>
              <a:endParaRPr lang="en-US" sz="1100"/>
            </a:p>
          </p:txBody>
        </p:sp>
        <p:grpSp>
          <p:nvGrpSpPr>
            <p:cNvPr id="6" name="Group 6"/>
            <p:cNvGrpSpPr/>
            <p:nvPr/>
          </p:nvGrpSpPr>
          <p:grpSpPr>
            <a:xfrm rot="0">
              <a:off x="734996" y="2931940"/>
              <a:ext cx="3040780" cy="3202160"/>
              <a:chOff x="734996" y="2931940"/>
              <a:chExt cx="3040780" cy="3202160"/>
            </a:xfrm>
          </p:grpSpPr>
          <p:sp>
            <p:nvSpPr>
              <p:cNvPr id="7" name="TextBox 7"/>
              <p:cNvSpPr txBox="1"/>
              <p:nvPr/>
            </p:nvSpPr>
            <p:spPr>
              <a:xfrm>
                <a:off x="734996" y="3638327"/>
                <a:ext cx="3040780" cy="768813"/>
              </a:xfrm>
              <a:prstGeom prst="rect">
                <a:avLst/>
              </a:prstGeom>
              <a:ln>
                <a:prstDash val="solid"/>
                <a:headEnd type="none"/>
                <a:tailEnd type="none"/>
              </a:ln>
            </p:spPr>
            <p:txBody>
              <a:bodyPr vert="horz" wrap="square" lIns="91440" tIns="45720" rIns="91440" bIns="45720" rtlCol="0" anchor="b" anchorCtr="0"/>
              <a:lstStyle/>
              <a:p>
                <a:pPr algn="l">
                  <a:lnSpc>
                    <a:spcPct val="120000"/>
                  </a:lnSpc>
                  <a:defRPr/>
                </a:pPr>
                <a:r>
                  <a:rPr lang="en-US" sz="1800" b="1" i="0">
                    <a:solidFill>
                      <a:srgbClr val="2F2F2F">
                        <a:alpha val="100000"/>
                      </a:srgbClr>
                    </a:solidFill>
                    <a:latin typeface="微软雅黑" panose="020B0503020204020204" charset="-122"/>
                    <a:ea typeface="微软雅黑" panose="020B0503020204020204" charset="-122"/>
                    <a:cs typeface="微软雅黑" panose="020B0503020204020204" charset="-122"/>
                  </a:rPr>
                  <a:t>鼓励开发利用存量地</a:t>
                </a:r>
                <a:endParaRPr lang="en-US" sz="1100"/>
              </a:p>
            </p:txBody>
          </p:sp>
          <p:sp>
            <p:nvSpPr>
              <p:cNvPr id="8" name="TextBox 8"/>
              <p:cNvSpPr txBox="1"/>
              <p:nvPr/>
            </p:nvSpPr>
            <p:spPr>
              <a:xfrm>
                <a:off x="734996" y="4407140"/>
                <a:ext cx="3040780" cy="1726960"/>
              </a:xfrm>
              <a:prstGeom prst="rect">
                <a:avLst/>
              </a:prstGeom>
              <a:ln>
                <a:prstDash val="solid"/>
                <a:headEnd type="none"/>
                <a:tailEnd type="none"/>
              </a:ln>
            </p:spPr>
            <p:txBody>
              <a:bodyPr vert="horz" wrap="square" lIns="91440" tIns="45720" rIns="91440" bIns="45720" rtlCol="0" anchor="t" anchorCtr="0"/>
              <a:lstStyle/>
              <a:p>
                <a:pPr algn="l">
                  <a:lnSpc>
                    <a:spcPct val="120000"/>
                  </a:lnSpc>
                  <a:defRPr/>
                </a:pPr>
                <a:r>
                  <a:rPr lang="en-US" sz="1200" b="0" i="0">
                    <a:solidFill>
                      <a:srgbClr val="2F2F2F">
                        <a:alpha val="100000"/>
                      </a:srgbClr>
                    </a:solidFill>
                    <a:latin typeface="微软雅黑" panose="020B0503020204020204" charset="-122"/>
                    <a:ea typeface="微软雅黑" panose="020B0503020204020204" charset="-122"/>
                    <a:cs typeface="微软雅黑" panose="020B0503020204020204" charset="-122"/>
                  </a:rPr>
                  <a:t>加大对批而未供、闲置土地以及低效用地的处置和再开发力度，优先消化存量土地，减少对新增建设用地的依赖。</a:t>
                </a:r>
                <a:endParaRPr lang="en-US" sz="1100"/>
              </a:p>
            </p:txBody>
          </p:sp>
          <p:sp>
            <p:nvSpPr>
              <p:cNvPr id="9" name="TextBox 9"/>
              <p:cNvSpPr txBox="1"/>
              <p:nvPr/>
            </p:nvSpPr>
            <p:spPr>
              <a:xfrm>
                <a:off x="734996" y="2931940"/>
                <a:ext cx="1246370" cy="706387"/>
              </a:xfrm>
              <a:prstGeom prst="rect">
                <a:avLst/>
              </a:prstGeom>
              <a:ln>
                <a:prstDash val="solid"/>
                <a:headEnd type="none"/>
                <a:tailEnd type="none"/>
              </a:ln>
            </p:spPr>
            <p:txBody>
              <a:bodyPr vert="horz" wrap="none" lIns="91440" tIns="45720" rIns="91440" bIns="45720" rtlCol="0" anchor="ctr" anchorCtr="0"/>
              <a:lstStyle/>
              <a:p>
                <a:pPr algn="l">
                  <a:lnSpc>
                    <a:spcPct val="120000"/>
                  </a:lnSpc>
                  <a:defRPr/>
                </a:pPr>
                <a:r>
                  <a:rPr lang="en-US" sz="3600" b="1" i="0">
                    <a:solidFill>
                      <a:srgbClr val="2F2F2F">
                        <a:alpha val="100000"/>
                      </a:srgbClr>
                    </a:solidFill>
                    <a:latin typeface="Arial" panose="020B0604020202020204"/>
                    <a:ea typeface="Arial" panose="020B0604020202020204"/>
                    <a:cs typeface="Arial" panose="020B0604020202020204"/>
                  </a:rPr>
                  <a:t>01</a:t>
                </a:r>
                <a:endParaRPr lang="en-US" sz="1100"/>
              </a:p>
            </p:txBody>
          </p:sp>
        </p:grpSp>
        <p:grpSp>
          <p:nvGrpSpPr>
            <p:cNvPr id="10" name="Group 10"/>
            <p:cNvGrpSpPr/>
            <p:nvPr/>
          </p:nvGrpSpPr>
          <p:grpSpPr>
            <a:xfrm rot="0">
              <a:off x="4606558" y="2931940"/>
              <a:ext cx="3040780" cy="3202160"/>
              <a:chOff x="734996" y="2931940"/>
              <a:chExt cx="3040780" cy="3202160"/>
            </a:xfrm>
          </p:grpSpPr>
          <p:sp>
            <p:nvSpPr>
              <p:cNvPr id="11" name="TextBox 11"/>
              <p:cNvSpPr txBox="1"/>
              <p:nvPr/>
            </p:nvSpPr>
            <p:spPr>
              <a:xfrm>
                <a:off x="734996" y="3638327"/>
                <a:ext cx="3040780" cy="768813"/>
              </a:xfrm>
              <a:prstGeom prst="rect">
                <a:avLst/>
              </a:prstGeom>
              <a:ln>
                <a:prstDash val="solid"/>
                <a:headEnd type="none"/>
                <a:tailEnd type="none"/>
              </a:ln>
            </p:spPr>
            <p:txBody>
              <a:bodyPr vert="horz" wrap="square" lIns="91440" tIns="45720" rIns="91440" bIns="45720" rtlCol="0" anchor="b" anchorCtr="0"/>
              <a:lstStyle/>
              <a:p>
                <a:pPr algn="l">
                  <a:lnSpc>
                    <a:spcPct val="120000"/>
                  </a:lnSpc>
                  <a:defRPr/>
                </a:pPr>
                <a:r>
                  <a:rPr lang="en-US" sz="1800" b="1" i="0">
                    <a:solidFill>
                      <a:srgbClr val="2F2F2F">
                        <a:alpha val="100000"/>
                      </a:srgbClr>
                    </a:solidFill>
                    <a:latin typeface="微软雅黑" panose="020B0503020204020204" charset="-122"/>
                    <a:ea typeface="微软雅黑" panose="020B0503020204020204" charset="-122"/>
                    <a:cs typeface="微软雅黑" panose="020B0503020204020204" charset="-122"/>
                  </a:rPr>
                  <a:t>推广节地技术模式</a:t>
                </a:r>
                <a:endParaRPr lang="en-US" sz="1100"/>
              </a:p>
            </p:txBody>
          </p:sp>
          <p:sp>
            <p:nvSpPr>
              <p:cNvPr id="12" name="TextBox 12"/>
              <p:cNvSpPr txBox="1"/>
              <p:nvPr/>
            </p:nvSpPr>
            <p:spPr>
              <a:xfrm>
                <a:off x="734996" y="4407140"/>
                <a:ext cx="3040780" cy="1726960"/>
              </a:xfrm>
              <a:prstGeom prst="rect">
                <a:avLst/>
              </a:prstGeom>
              <a:ln>
                <a:prstDash val="solid"/>
                <a:headEnd type="none"/>
                <a:tailEnd type="none"/>
              </a:ln>
            </p:spPr>
            <p:txBody>
              <a:bodyPr vert="horz" wrap="square" lIns="91440" tIns="45720" rIns="91440" bIns="45720" rtlCol="0" anchor="t" anchorCtr="0"/>
              <a:lstStyle/>
              <a:p>
                <a:pPr algn="l">
                  <a:lnSpc>
                    <a:spcPct val="120000"/>
                  </a:lnSpc>
                  <a:defRPr/>
                </a:pPr>
                <a:r>
                  <a:rPr lang="en-US" sz="1200" b="0" i="0">
                    <a:solidFill>
                      <a:srgbClr val="2F2F2F">
                        <a:alpha val="100000"/>
                      </a:srgbClr>
                    </a:solidFill>
                    <a:latin typeface="微软雅黑" panose="020B0503020204020204" charset="-122"/>
                    <a:ea typeface="微软雅黑" panose="020B0503020204020204" charset="-122"/>
                    <a:cs typeface="微软雅黑" panose="020B0503020204020204" charset="-122"/>
                  </a:rPr>
                  <a:t>鼓励工业项目建设多层标准厂房，推广地下空间开发等节地技术和模式，提升单位土地面积的投资强度和产出效益。</a:t>
                </a:r>
                <a:endParaRPr lang="en-US" sz="1100"/>
              </a:p>
            </p:txBody>
          </p:sp>
          <p:sp>
            <p:nvSpPr>
              <p:cNvPr id="13" name="TextBox 13"/>
              <p:cNvSpPr txBox="1"/>
              <p:nvPr/>
            </p:nvSpPr>
            <p:spPr>
              <a:xfrm>
                <a:off x="734996" y="2931940"/>
                <a:ext cx="1246370" cy="706387"/>
              </a:xfrm>
              <a:prstGeom prst="rect">
                <a:avLst/>
              </a:prstGeom>
              <a:ln>
                <a:prstDash val="solid"/>
                <a:headEnd type="none"/>
                <a:tailEnd type="none"/>
              </a:ln>
            </p:spPr>
            <p:txBody>
              <a:bodyPr vert="horz" wrap="none" lIns="91440" tIns="45720" rIns="91440" bIns="45720" rtlCol="0" anchor="ctr" anchorCtr="0"/>
              <a:lstStyle/>
              <a:p>
                <a:pPr algn="l">
                  <a:lnSpc>
                    <a:spcPct val="120000"/>
                  </a:lnSpc>
                  <a:defRPr/>
                </a:pPr>
                <a:r>
                  <a:rPr lang="en-US" sz="3600" b="1" i="0">
                    <a:solidFill>
                      <a:srgbClr val="2F2F2F">
                        <a:alpha val="100000"/>
                      </a:srgbClr>
                    </a:solidFill>
                    <a:latin typeface="Arial" panose="020B0604020202020204"/>
                    <a:ea typeface="Arial" panose="020B0604020202020204"/>
                    <a:cs typeface="Arial" panose="020B0604020202020204"/>
                  </a:rPr>
                  <a:t>02</a:t>
                </a:r>
                <a:endParaRPr lang="en-US" sz="1100"/>
              </a:p>
            </p:txBody>
          </p:sp>
        </p:grpSp>
        <p:grpSp>
          <p:nvGrpSpPr>
            <p:cNvPr id="14" name="Group 14"/>
            <p:cNvGrpSpPr/>
            <p:nvPr/>
          </p:nvGrpSpPr>
          <p:grpSpPr>
            <a:xfrm rot="0">
              <a:off x="8478120" y="2931940"/>
              <a:ext cx="3040780" cy="3202160"/>
              <a:chOff x="734996" y="2931940"/>
              <a:chExt cx="3040780" cy="3202160"/>
            </a:xfrm>
          </p:grpSpPr>
          <p:sp>
            <p:nvSpPr>
              <p:cNvPr id="15" name="TextBox 15"/>
              <p:cNvSpPr txBox="1"/>
              <p:nvPr/>
            </p:nvSpPr>
            <p:spPr>
              <a:xfrm>
                <a:off x="734996" y="3638327"/>
                <a:ext cx="3040780" cy="768813"/>
              </a:xfrm>
              <a:prstGeom prst="rect">
                <a:avLst/>
              </a:prstGeom>
              <a:ln>
                <a:prstDash val="solid"/>
                <a:headEnd type="none"/>
                <a:tailEnd type="none"/>
              </a:ln>
            </p:spPr>
            <p:txBody>
              <a:bodyPr vert="horz" wrap="square" lIns="91440" tIns="45720" rIns="91440" bIns="45720" rtlCol="0" anchor="b" anchorCtr="0"/>
              <a:lstStyle/>
              <a:p>
                <a:pPr algn="l">
                  <a:lnSpc>
                    <a:spcPct val="120000"/>
                  </a:lnSpc>
                  <a:defRPr/>
                </a:pPr>
                <a:r>
                  <a:rPr lang="en-US" sz="1800" b="1" i="0">
                    <a:solidFill>
                      <a:srgbClr val="2F2F2F">
                        <a:alpha val="100000"/>
                      </a:srgbClr>
                    </a:solidFill>
                    <a:latin typeface="微软雅黑" panose="020B0503020204020204" charset="-122"/>
                    <a:ea typeface="微软雅黑" panose="020B0503020204020204" charset="-122"/>
                    <a:cs typeface="微软雅黑" panose="020B0503020204020204" charset="-122"/>
                  </a:rPr>
                  <a:t>加强土地使用监管</a:t>
                </a:r>
                <a:endParaRPr lang="en-US" sz="1100"/>
              </a:p>
            </p:txBody>
          </p:sp>
          <p:sp>
            <p:nvSpPr>
              <p:cNvPr id="16" name="TextBox 16"/>
              <p:cNvSpPr txBox="1"/>
              <p:nvPr/>
            </p:nvSpPr>
            <p:spPr>
              <a:xfrm>
                <a:off x="734996" y="4407140"/>
                <a:ext cx="3040780" cy="1726960"/>
              </a:xfrm>
              <a:prstGeom prst="rect">
                <a:avLst/>
              </a:prstGeom>
              <a:ln>
                <a:prstDash val="solid"/>
                <a:headEnd type="none"/>
                <a:tailEnd type="none"/>
              </a:ln>
            </p:spPr>
            <p:txBody>
              <a:bodyPr vert="horz" wrap="square" lIns="91440" tIns="45720" rIns="91440" bIns="45720" rtlCol="0" anchor="t" anchorCtr="0"/>
              <a:lstStyle/>
              <a:p>
                <a:pPr algn="l">
                  <a:lnSpc>
                    <a:spcPct val="120000"/>
                  </a:lnSpc>
                  <a:defRPr/>
                </a:pPr>
                <a:r>
                  <a:rPr lang="en-US" sz="1200" b="0" i="0">
                    <a:solidFill>
                      <a:srgbClr val="2F2F2F">
                        <a:alpha val="100000"/>
                      </a:srgbClr>
                    </a:solidFill>
                    <a:latin typeface="微软雅黑" panose="020B0503020204020204" charset="-122"/>
                    <a:ea typeface="微软雅黑" panose="020B0503020204020204" charset="-122"/>
                    <a:cs typeface="微软雅黑" panose="020B0503020204020204" charset="-122"/>
                  </a:rPr>
                  <a:t>强化土地出让后的批后监管，严格查处闲置土地和不按合同约定开发的行为，促进土地高效利用。</a:t>
                </a:r>
                <a:endParaRPr lang="en-US" sz="1100"/>
              </a:p>
            </p:txBody>
          </p:sp>
          <p:sp>
            <p:nvSpPr>
              <p:cNvPr id="17" name="TextBox 17"/>
              <p:cNvSpPr txBox="1"/>
              <p:nvPr/>
            </p:nvSpPr>
            <p:spPr>
              <a:xfrm>
                <a:off x="734996" y="2931940"/>
                <a:ext cx="1246370" cy="706387"/>
              </a:xfrm>
              <a:prstGeom prst="rect">
                <a:avLst/>
              </a:prstGeom>
              <a:ln>
                <a:prstDash val="solid"/>
                <a:headEnd type="none"/>
                <a:tailEnd type="none"/>
              </a:ln>
            </p:spPr>
            <p:txBody>
              <a:bodyPr vert="horz" wrap="none" lIns="91440" tIns="45720" rIns="91440" bIns="45720" rtlCol="0" anchor="ctr" anchorCtr="0"/>
              <a:lstStyle/>
              <a:p>
                <a:pPr algn="l">
                  <a:lnSpc>
                    <a:spcPct val="120000"/>
                  </a:lnSpc>
                  <a:defRPr/>
                </a:pPr>
                <a:r>
                  <a:rPr lang="en-US" sz="3600" b="1" i="0">
                    <a:solidFill>
                      <a:srgbClr val="2F2F2F">
                        <a:alpha val="100000"/>
                      </a:srgbClr>
                    </a:solidFill>
                    <a:latin typeface="Arial" panose="020B0604020202020204"/>
                    <a:ea typeface="Arial" panose="020B0604020202020204"/>
                    <a:cs typeface="Arial" panose="020B0604020202020204"/>
                  </a:rPr>
                  <a:t>03</a:t>
                </a:r>
                <a:endParaRPr lang="en-US" sz="1100"/>
              </a:p>
            </p:txBody>
          </p:sp>
        </p:grpSp>
      </p:grpSp>
      <p:sp>
        <p:nvSpPr>
          <p:cNvPr id="18" name="TextBox 18"/>
          <p:cNvSpPr txBox="1"/>
          <p:nvPr/>
        </p:nvSpPr>
        <p:spPr>
          <a:xfrm>
            <a:off x="660400" y="128587"/>
            <a:ext cx="10858500" cy="900112"/>
          </a:xfrm>
          <a:prstGeom prst="rect">
            <a:avLst/>
          </a:prstGeom>
          <a:ln>
            <a:headEnd type="none"/>
            <a:tailEnd type="none"/>
          </a:ln>
        </p:spPr>
        <p:txBody>
          <a:bodyPr vert="horz" wrap="square" lIns="91440" tIns="45720" rIns="91440" bIns="45720" rtlCol="0" anchor="b" anchorCtr="0"/>
          <a:lstStyle/>
          <a:p>
            <a:pPr algn="l">
              <a:lnSpc>
                <a:spcPct val="100000"/>
              </a:lnSpc>
              <a:spcBef>
                <a:spcPts val="0"/>
              </a:spcBef>
              <a:defRPr/>
            </a:pPr>
            <a:r>
              <a:rPr lang="en-US" sz="2800" b="1" i="0">
                <a:solidFill>
                  <a:srgbClr val="2F2F2F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促进节约集约</a:t>
            </a:r>
            <a:endParaRPr lang="en-US" sz="110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660399" y="1826260"/>
            <a:ext cx="5815045" cy="1660735"/>
          </a:xfrm>
          <a:prstGeom prst="rect">
            <a:avLst/>
          </a:prstGeom>
          <a:ln>
            <a:headEnd type="none"/>
            <a:tailEnd type="none"/>
          </a:ln>
        </p:spPr>
        <p:txBody>
          <a:bodyPr vert="horz" wrap="square" lIns="91440" tIns="45720" rIns="91440" bIns="45720" rtlCol="0" anchor="b" anchorCtr="0"/>
          <a:lstStyle/>
          <a:p>
            <a:pPr algn="l">
              <a:lnSpc>
                <a:spcPct val="100000"/>
              </a:lnSpc>
              <a:spcBef>
                <a:spcPts val="0"/>
              </a:spcBef>
              <a:defRPr/>
            </a:pPr>
            <a:r>
              <a:rPr lang="en-US" sz="3600" b="1" i="0">
                <a:solidFill>
                  <a:srgbClr val="2F2F2F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保障措施</a:t>
            </a:r>
            <a:endParaRPr lang="en-US" sz="1100"/>
          </a:p>
        </p:txBody>
      </p:sp>
      <p:sp>
        <p:nvSpPr>
          <p:cNvPr id="3" name="TextBox 3"/>
          <p:cNvSpPr txBox="1"/>
          <p:nvPr/>
        </p:nvSpPr>
        <p:spPr>
          <a:xfrm>
            <a:off x="660399" y="3492500"/>
            <a:ext cx="5815045" cy="1660735"/>
          </a:xfrm>
          <a:prstGeom prst="rect">
            <a:avLst/>
          </a:prstGeom>
          <a:ln>
            <a:headEnd type="none"/>
            <a:tailEnd type="none"/>
          </a:ln>
        </p:spPr>
        <p:txBody>
          <a:bodyPr vert="horz" wrap="square" lIns="91440" tIns="45720" rIns="91440" bIns="45720" rtlCol="0" anchor="t" anchorCtr="0"/>
          <a:lstStyle/>
          <a:p>
            <a:pPr algn="l">
              <a:lnSpc>
                <a:spcPct val="120000"/>
              </a:lnSpc>
              <a:spcBef>
                <a:spcPts val="1000"/>
              </a:spcBef>
              <a:defRPr/>
            </a:pPr>
            <a:r>
              <a:rPr lang="en-US" sz="1600" b="0" i="0">
                <a:solidFill>
                  <a:srgbClr val="2F2F2F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建立健全计划执行的组织、协调、监督与动态调整机制，确保各项供地任务目标顺利实现。</a:t>
            </a:r>
            <a:endParaRPr lang="en-US" sz="110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/>
          <p:nvPr/>
        </p:nvGrpSpPr>
        <p:grpSpPr>
          <a:xfrm rot="0">
            <a:off x="660400" y="1130300"/>
            <a:ext cx="10858500" cy="5003800"/>
            <a:chOff x="660400" y="1130300"/>
            <a:chExt cx="10858500" cy="5003800"/>
          </a:xfrm>
        </p:grpSpPr>
        <p:sp>
          <p:nvSpPr>
            <p:cNvPr id="4" name="TextBox 4"/>
            <p:cNvSpPr txBox="1"/>
            <p:nvPr/>
          </p:nvSpPr>
          <p:spPr>
            <a:xfrm>
              <a:off x="660400" y="1130300"/>
              <a:ext cx="10858500" cy="524880"/>
            </a:xfrm>
            <a:prstGeom prst="rect">
              <a:avLst/>
            </a:prstGeom>
            <a:ln>
              <a:headEnd type="none"/>
              <a:tailEnd type="none"/>
            </a:ln>
          </p:spPr>
          <p:txBody>
            <a:bodyPr vert="horz" wrap="square" lIns="91440" tIns="45720" rIns="91440" bIns="45720" rtlCol="0" anchor="ctr" anchorCtr="0"/>
            <a:lstStyle/>
            <a:p>
              <a:pPr algn="l">
                <a:defRPr/>
              </a:pPr>
              <a:r>
                <a:rPr lang="en-US" sz="2400" b="1" i="0">
                  <a:solidFill>
                    <a:srgbClr val="2F2F2F">
                      <a:alpha val="100000"/>
                    </a:srgbClr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rPr>
                <a:t>健全执行机制，确保计划落地</a:t>
              </a:r>
              <a:endParaRPr lang="en-US" sz="1100"/>
            </a:p>
          </p:txBody>
        </p:sp>
        <p:sp>
          <p:nvSpPr>
            <p:cNvPr id="5" name="AutoShape 5"/>
            <p:cNvSpPr/>
            <p:nvPr/>
          </p:nvSpPr>
          <p:spPr>
            <a:xfrm>
              <a:off x="660400" y="1742440"/>
              <a:ext cx="10858500" cy="4391660"/>
            </a:xfrm>
            <a:prstGeom prst="roundRect">
              <a:avLst>
                <a:gd name="adj" fmla="val 3017"/>
              </a:avLst>
            </a:prstGeom>
            <a:solidFill>
              <a:srgbClr val="F5AD1A">
                <a:alpha val="14901"/>
              </a:srgbClr>
            </a:solidFill>
            <a:ln>
              <a:prstDash val="solid"/>
              <a:headEnd type="none"/>
              <a:tailEnd type="none"/>
            </a:ln>
          </p:spPr>
        </p:sp>
        <p:grpSp>
          <p:nvGrpSpPr>
            <p:cNvPr id="6" name="Group 6"/>
            <p:cNvGrpSpPr/>
            <p:nvPr/>
          </p:nvGrpSpPr>
          <p:grpSpPr>
            <a:xfrm rot="0">
              <a:off x="959806" y="2261152"/>
              <a:ext cx="3028969" cy="3419061"/>
              <a:chOff x="795700" y="1824240"/>
              <a:chExt cx="3028969" cy="3419061"/>
            </a:xfrm>
          </p:grpSpPr>
          <p:sp>
            <p:nvSpPr>
              <p:cNvPr id="7" name="TextBox 7"/>
              <p:cNvSpPr txBox="1"/>
              <p:nvPr/>
            </p:nvSpPr>
            <p:spPr>
              <a:xfrm>
                <a:off x="1284669" y="1824240"/>
                <a:ext cx="2540000" cy="779596"/>
              </a:xfrm>
              <a:prstGeom prst="rect">
                <a:avLst/>
              </a:prstGeom>
              <a:ln>
                <a:headEnd type="none"/>
                <a:tailEnd type="none"/>
              </a:ln>
            </p:spPr>
            <p:txBody>
              <a:bodyPr vert="horz" wrap="square" lIns="90000" tIns="46800" rIns="90000" bIns="46800" rtlCol="0" anchor="ctr" anchorCtr="0"/>
              <a:lstStyle/>
              <a:p>
                <a:pPr algn="l">
                  <a:lnSpc>
                    <a:spcPct val="120000"/>
                  </a:lnSpc>
                  <a:defRPr/>
                </a:pPr>
                <a:r>
                  <a:rPr lang="en-US" sz="1800" b="1" i="0">
                    <a:solidFill>
                      <a:srgbClr val="2F2F2F">
                        <a:alpha val="100000"/>
                      </a:srgbClr>
                    </a:solidFill>
                    <a:latin typeface="微软雅黑" panose="020B0503020204020204" charset="-122"/>
                    <a:ea typeface="微软雅黑" panose="020B0503020204020204" charset="-122"/>
                    <a:cs typeface="微软雅黑" panose="020B0503020204020204" charset="-122"/>
                  </a:rPr>
                  <a:t>建立组织协调机制</a:t>
                </a:r>
                <a:endParaRPr lang="en-US" sz="1100"/>
              </a:p>
            </p:txBody>
          </p:sp>
          <p:sp>
            <p:nvSpPr>
              <p:cNvPr id="8" name="TextBox 8"/>
              <p:cNvSpPr txBox="1"/>
              <p:nvPr/>
            </p:nvSpPr>
            <p:spPr>
              <a:xfrm>
                <a:off x="1284669" y="2603835"/>
                <a:ext cx="2540000" cy="2639466"/>
              </a:xfrm>
              <a:prstGeom prst="rect">
                <a:avLst/>
              </a:prstGeom>
              <a:ln>
                <a:headEnd type="none"/>
                <a:tailEnd type="none"/>
              </a:ln>
            </p:spPr>
            <p:txBody>
              <a:bodyPr vert="horz" wrap="square" lIns="90000" tIns="46800" rIns="90000" bIns="46800" rtlCol="0" anchor="t" anchorCtr="0"/>
              <a:lstStyle/>
              <a:p>
                <a:pPr algn="l">
                  <a:lnSpc>
                    <a:spcPct val="120000"/>
                  </a:lnSpc>
                  <a:defRPr/>
                </a:pPr>
                <a:r>
                  <a:rPr lang="en-US" sz="1200" b="0" i="0">
                    <a:solidFill>
                      <a:srgbClr val="2F2F2F">
                        <a:alpha val="100000"/>
                      </a:srgbClr>
                    </a:solidFill>
                    <a:latin typeface="微软雅黑" panose="020B0503020204020204" charset="-122"/>
                    <a:ea typeface="微软雅黑" panose="020B0503020204020204" charset="-122"/>
                    <a:cs typeface="微软雅黑" panose="020B0503020204020204" charset="-122"/>
                  </a:rPr>
                  <a:t>成立由政府领导牵头，自然资源、发改、财政、住建等多部门参与的供地计划协调领导小组，统筹解决重大问题。</a:t>
                </a:r>
                <a:endParaRPr lang="en-US" sz="1100"/>
              </a:p>
            </p:txBody>
          </p:sp>
          <p:sp>
            <p:nvSpPr>
              <p:cNvPr id="9" name="TextBox 9"/>
              <p:cNvSpPr txBox="1"/>
              <p:nvPr/>
            </p:nvSpPr>
            <p:spPr>
              <a:xfrm>
                <a:off x="795700" y="1984539"/>
                <a:ext cx="490538" cy="470279"/>
              </a:xfrm>
              <a:custGeom>
                <a:avLst/>
                <a:gdLst/>
                <a:ahLst/>
                <a:cxnLst/>
                <a:rect l="l" t="t" r="r" b="b"/>
                <a:pathLst>
                  <a:path w="1321" h="1305">
                    <a:moveTo>
                      <a:pt x="1301" y="747"/>
                    </a:moveTo>
                    <a:cubicBezTo>
                      <a:pt x="1292" y="743"/>
                      <a:pt x="1286" y="737"/>
                      <a:pt x="1282" y="729"/>
                    </a:cubicBezTo>
                    <a:cubicBezTo>
                      <a:pt x="1274" y="715"/>
                      <a:pt x="1272" y="700"/>
                      <a:pt x="1272" y="685"/>
                    </a:cubicBezTo>
                    <a:cubicBezTo>
                      <a:pt x="1273" y="649"/>
                      <a:pt x="1265" y="614"/>
                      <a:pt x="1264" y="579"/>
                    </a:cubicBezTo>
                    <a:cubicBezTo>
                      <a:pt x="1264" y="564"/>
                      <a:pt x="1262" y="549"/>
                      <a:pt x="1258" y="534"/>
                    </a:cubicBezTo>
                    <a:cubicBezTo>
                      <a:pt x="1247" y="496"/>
                      <a:pt x="1237" y="457"/>
                      <a:pt x="1225" y="419"/>
                    </a:cubicBezTo>
                    <a:cubicBezTo>
                      <a:pt x="1209" y="367"/>
                      <a:pt x="1188" y="317"/>
                      <a:pt x="1153" y="276"/>
                    </a:cubicBezTo>
                    <a:cubicBezTo>
                      <a:pt x="1115" y="230"/>
                      <a:pt x="1075" y="186"/>
                      <a:pt x="1028" y="150"/>
                    </a:cubicBezTo>
                    <a:cubicBezTo>
                      <a:pt x="1006" y="134"/>
                      <a:pt x="987" y="114"/>
                      <a:pt x="963" y="104"/>
                    </a:cubicBezTo>
                    <a:cubicBezTo>
                      <a:pt x="927" y="88"/>
                      <a:pt x="892" y="71"/>
                      <a:pt x="856" y="56"/>
                    </a:cubicBezTo>
                    <a:cubicBezTo>
                      <a:pt x="829" y="44"/>
                      <a:pt x="801" y="38"/>
                      <a:pt x="773" y="33"/>
                    </a:cubicBezTo>
                    <a:cubicBezTo>
                      <a:pt x="757" y="31"/>
                      <a:pt x="741" y="30"/>
                      <a:pt x="726" y="27"/>
                    </a:cubicBezTo>
                    <a:cubicBezTo>
                      <a:pt x="686" y="19"/>
                      <a:pt x="645" y="19"/>
                      <a:pt x="607" y="7"/>
                    </a:cubicBezTo>
                    <a:cubicBezTo>
                      <a:pt x="603" y="5"/>
                      <a:pt x="599" y="6"/>
                      <a:pt x="595" y="6"/>
                    </a:cubicBezTo>
                    <a:cubicBezTo>
                      <a:pt x="543" y="0"/>
                      <a:pt x="494" y="15"/>
                      <a:pt x="444" y="21"/>
                    </a:cubicBezTo>
                    <a:cubicBezTo>
                      <a:pt x="421" y="24"/>
                      <a:pt x="402" y="37"/>
                      <a:pt x="381" y="43"/>
                    </a:cubicBezTo>
                    <a:cubicBezTo>
                      <a:pt x="367" y="47"/>
                      <a:pt x="358" y="55"/>
                      <a:pt x="349" y="65"/>
                    </a:cubicBezTo>
                    <a:cubicBezTo>
                      <a:pt x="328" y="88"/>
                      <a:pt x="309" y="113"/>
                      <a:pt x="280" y="127"/>
                    </a:cubicBezTo>
                    <a:cubicBezTo>
                      <a:pt x="261" y="137"/>
                      <a:pt x="243" y="148"/>
                      <a:pt x="229" y="165"/>
                    </a:cubicBezTo>
                    <a:cubicBezTo>
                      <a:pt x="205" y="192"/>
                      <a:pt x="179" y="217"/>
                      <a:pt x="159" y="247"/>
                    </a:cubicBezTo>
                    <a:cubicBezTo>
                      <a:pt x="151" y="258"/>
                      <a:pt x="142" y="269"/>
                      <a:pt x="131" y="278"/>
                    </a:cubicBezTo>
                    <a:cubicBezTo>
                      <a:pt x="110" y="294"/>
                      <a:pt x="95" y="314"/>
                      <a:pt x="84" y="337"/>
                    </a:cubicBezTo>
                    <a:cubicBezTo>
                      <a:pt x="67" y="374"/>
                      <a:pt x="52" y="413"/>
                      <a:pt x="37" y="451"/>
                    </a:cubicBezTo>
                    <a:cubicBezTo>
                      <a:pt x="25" y="483"/>
                      <a:pt x="19" y="516"/>
                      <a:pt x="15" y="550"/>
                    </a:cubicBezTo>
                    <a:cubicBezTo>
                      <a:pt x="12" y="568"/>
                      <a:pt x="12" y="587"/>
                      <a:pt x="9" y="604"/>
                    </a:cubicBezTo>
                    <a:cubicBezTo>
                      <a:pt x="2" y="642"/>
                      <a:pt x="0" y="680"/>
                      <a:pt x="14" y="716"/>
                    </a:cubicBezTo>
                    <a:cubicBezTo>
                      <a:pt x="16" y="721"/>
                      <a:pt x="17" y="727"/>
                      <a:pt x="17" y="733"/>
                    </a:cubicBezTo>
                    <a:cubicBezTo>
                      <a:pt x="17" y="772"/>
                      <a:pt x="27" y="809"/>
                      <a:pt x="45" y="845"/>
                    </a:cubicBezTo>
                    <a:cubicBezTo>
                      <a:pt x="54" y="862"/>
                      <a:pt x="65" y="878"/>
                      <a:pt x="65" y="898"/>
                    </a:cubicBezTo>
                    <a:cubicBezTo>
                      <a:pt x="65" y="929"/>
                      <a:pt x="78" y="952"/>
                      <a:pt x="103" y="970"/>
                    </a:cubicBezTo>
                    <a:cubicBezTo>
                      <a:pt x="108" y="973"/>
                      <a:pt x="112" y="976"/>
                      <a:pt x="115" y="981"/>
                    </a:cubicBezTo>
                    <a:cubicBezTo>
                      <a:pt x="125" y="1009"/>
                      <a:pt x="143" y="1032"/>
                      <a:pt x="159" y="1056"/>
                    </a:cubicBezTo>
                    <a:cubicBezTo>
                      <a:pt x="197" y="1113"/>
                      <a:pt x="246" y="1162"/>
                      <a:pt x="304" y="1200"/>
                    </a:cubicBezTo>
                    <a:cubicBezTo>
                      <a:pt x="324" y="1213"/>
                      <a:pt x="344" y="1225"/>
                      <a:pt x="366" y="1233"/>
                    </a:cubicBezTo>
                    <a:cubicBezTo>
                      <a:pt x="389" y="1241"/>
                      <a:pt x="412" y="1248"/>
                      <a:pt x="434" y="1258"/>
                    </a:cubicBezTo>
                    <a:cubicBezTo>
                      <a:pt x="448" y="1264"/>
                      <a:pt x="462" y="1274"/>
                      <a:pt x="478" y="1276"/>
                    </a:cubicBezTo>
                    <a:cubicBezTo>
                      <a:pt x="497" y="1279"/>
                      <a:pt x="515" y="1285"/>
                      <a:pt x="534" y="1288"/>
                    </a:cubicBezTo>
                    <a:cubicBezTo>
                      <a:pt x="557" y="1293"/>
                      <a:pt x="579" y="1298"/>
                      <a:pt x="603" y="1298"/>
                    </a:cubicBezTo>
                    <a:cubicBezTo>
                      <a:pt x="621" y="1298"/>
                      <a:pt x="640" y="1295"/>
                      <a:pt x="658" y="1299"/>
                    </a:cubicBezTo>
                    <a:cubicBezTo>
                      <a:pt x="676" y="1303"/>
                      <a:pt x="693" y="1302"/>
                      <a:pt x="704" y="1303"/>
                    </a:cubicBezTo>
                    <a:cubicBezTo>
                      <a:pt x="745" y="1305"/>
                      <a:pt x="777" y="1299"/>
                      <a:pt x="810" y="1292"/>
                    </a:cubicBezTo>
                    <a:cubicBezTo>
                      <a:pt x="827" y="1288"/>
                      <a:pt x="843" y="1285"/>
                      <a:pt x="860" y="1280"/>
                    </a:cubicBezTo>
                    <a:cubicBezTo>
                      <a:pt x="888" y="1271"/>
                      <a:pt x="914" y="1257"/>
                      <a:pt x="941" y="1243"/>
                    </a:cubicBezTo>
                    <a:cubicBezTo>
                      <a:pt x="960" y="1232"/>
                      <a:pt x="981" y="1225"/>
                      <a:pt x="998" y="1210"/>
                    </a:cubicBezTo>
                    <a:cubicBezTo>
                      <a:pt x="1033" y="1177"/>
                      <a:pt x="1071" y="1147"/>
                      <a:pt x="1104" y="1112"/>
                    </a:cubicBezTo>
                    <a:cubicBezTo>
                      <a:pt x="1130" y="1085"/>
                      <a:pt x="1153" y="1055"/>
                      <a:pt x="1173" y="1024"/>
                    </a:cubicBezTo>
                    <a:cubicBezTo>
                      <a:pt x="1194" y="989"/>
                      <a:pt x="1215" y="953"/>
                      <a:pt x="1234" y="916"/>
                    </a:cubicBezTo>
                    <a:cubicBezTo>
                      <a:pt x="1250" y="888"/>
                      <a:pt x="1262" y="859"/>
                      <a:pt x="1264" y="826"/>
                    </a:cubicBezTo>
                    <a:cubicBezTo>
                      <a:pt x="1265" y="809"/>
                      <a:pt x="1272" y="803"/>
                      <a:pt x="1289" y="802"/>
                    </a:cubicBezTo>
                    <a:cubicBezTo>
                      <a:pt x="1303" y="800"/>
                      <a:pt x="1315" y="788"/>
                      <a:pt x="1318" y="771"/>
                    </a:cubicBezTo>
                    <a:cubicBezTo>
                      <a:pt x="1321" y="757"/>
                      <a:pt x="1312" y="751"/>
                      <a:pt x="1301" y="747"/>
                    </a:cubicBezTo>
                    <a:close/>
                    <a:moveTo>
                      <a:pt x="1215" y="752"/>
                    </a:moveTo>
                    <a:cubicBezTo>
                      <a:pt x="1213" y="771"/>
                      <a:pt x="1210" y="788"/>
                      <a:pt x="1201" y="804"/>
                    </a:cubicBezTo>
                    <a:cubicBezTo>
                      <a:pt x="1194" y="814"/>
                      <a:pt x="1187" y="825"/>
                      <a:pt x="1179" y="835"/>
                    </a:cubicBezTo>
                    <a:cubicBezTo>
                      <a:pt x="1174" y="840"/>
                      <a:pt x="1167" y="846"/>
                      <a:pt x="1158" y="844"/>
                    </a:cubicBezTo>
                    <a:cubicBezTo>
                      <a:pt x="1148" y="841"/>
                      <a:pt x="1148" y="853"/>
                      <a:pt x="1141" y="855"/>
                    </a:cubicBezTo>
                    <a:cubicBezTo>
                      <a:pt x="1128" y="859"/>
                      <a:pt x="1116" y="866"/>
                      <a:pt x="1103" y="868"/>
                    </a:cubicBezTo>
                    <a:cubicBezTo>
                      <a:pt x="1099" y="869"/>
                      <a:pt x="1093" y="869"/>
                      <a:pt x="1094" y="875"/>
                    </a:cubicBezTo>
                    <a:cubicBezTo>
                      <a:pt x="1096" y="880"/>
                      <a:pt x="1100" y="879"/>
                      <a:pt x="1104" y="879"/>
                    </a:cubicBezTo>
                    <a:cubicBezTo>
                      <a:pt x="1108" y="879"/>
                      <a:pt x="1113" y="879"/>
                      <a:pt x="1119" y="879"/>
                    </a:cubicBezTo>
                    <a:cubicBezTo>
                      <a:pt x="1114" y="889"/>
                      <a:pt x="1106" y="887"/>
                      <a:pt x="1101" y="892"/>
                    </a:cubicBezTo>
                    <a:cubicBezTo>
                      <a:pt x="1098" y="894"/>
                      <a:pt x="1095" y="896"/>
                      <a:pt x="1097" y="899"/>
                    </a:cubicBezTo>
                    <a:cubicBezTo>
                      <a:pt x="1098" y="902"/>
                      <a:pt x="1102" y="901"/>
                      <a:pt x="1104" y="899"/>
                    </a:cubicBezTo>
                    <a:cubicBezTo>
                      <a:pt x="1111" y="893"/>
                      <a:pt x="1114" y="895"/>
                      <a:pt x="1113" y="904"/>
                    </a:cubicBezTo>
                    <a:cubicBezTo>
                      <a:pt x="1112" y="910"/>
                      <a:pt x="1119" y="918"/>
                      <a:pt x="1105" y="921"/>
                    </a:cubicBezTo>
                    <a:cubicBezTo>
                      <a:pt x="1101" y="922"/>
                      <a:pt x="1099" y="937"/>
                      <a:pt x="1102" y="946"/>
                    </a:cubicBezTo>
                    <a:cubicBezTo>
                      <a:pt x="1108" y="961"/>
                      <a:pt x="1105" y="979"/>
                      <a:pt x="1112" y="994"/>
                    </a:cubicBezTo>
                    <a:cubicBezTo>
                      <a:pt x="1113" y="995"/>
                      <a:pt x="1112" y="997"/>
                      <a:pt x="1111" y="998"/>
                    </a:cubicBezTo>
                    <a:cubicBezTo>
                      <a:pt x="1107" y="1008"/>
                      <a:pt x="1104" y="1020"/>
                      <a:pt x="1097" y="1027"/>
                    </a:cubicBezTo>
                    <a:cubicBezTo>
                      <a:pt x="1066" y="1054"/>
                      <a:pt x="1039" y="1087"/>
                      <a:pt x="1007" y="1113"/>
                    </a:cubicBezTo>
                    <a:cubicBezTo>
                      <a:pt x="959" y="1152"/>
                      <a:pt x="905" y="1177"/>
                      <a:pt x="848" y="1198"/>
                    </a:cubicBezTo>
                    <a:cubicBezTo>
                      <a:pt x="806" y="1213"/>
                      <a:pt x="764" y="1225"/>
                      <a:pt x="719" y="1229"/>
                    </a:cubicBezTo>
                    <a:cubicBezTo>
                      <a:pt x="687" y="1232"/>
                      <a:pt x="657" y="1245"/>
                      <a:pt x="624" y="1244"/>
                    </a:cubicBezTo>
                    <a:cubicBezTo>
                      <a:pt x="607" y="1243"/>
                      <a:pt x="591" y="1241"/>
                      <a:pt x="575" y="1237"/>
                    </a:cubicBezTo>
                    <a:cubicBezTo>
                      <a:pt x="543" y="1229"/>
                      <a:pt x="510" y="1222"/>
                      <a:pt x="478" y="1212"/>
                    </a:cubicBezTo>
                    <a:cubicBezTo>
                      <a:pt x="452" y="1205"/>
                      <a:pt x="427" y="1194"/>
                      <a:pt x="403" y="1178"/>
                    </a:cubicBezTo>
                    <a:cubicBezTo>
                      <a:pt x="385" y="1165"/>
                      <a:pt x="365" y="1154"/>
                      <a:pt x="345" y="1143"/>
                    </a:cubicBezTo>
                    <a:cubicBezTo>
                      <a:pt x="315" y="1126"/>
                      <a:pt x="287" y="1106"/>
                      <a:pt x="260" y="1085"/>
                    </a:cubicBezTo>
                    <a:cubicBezTo>
                      <a:pt x="237" y="1066"/>
                      <a:pt x="214" y="1045"/>
                      <a:pt x="194" y="1023"/>
                    </a:cubicBezTo>
                    <a:cubicBezTo>
                      <a:pt x="178" y="1005"/>
                      <a:pt x="165" y="985"/>
                      <a:pt x="147" y="968"/>
                    </a:cubicBezTo>
                    <a:cubicBezTo>
                      <a:pt x="139" y="962"/>
                      <a:pt x="144" y="950"/>
                      <a:pt x="142" y="941"/>
                    </a:cubicBezTo>
                    <a:cubicBezTo>
                      <a:pt x="138" y="928"/>
                      <a:pt x="133" y="916"/>
                      <a:pt x="125" y="906"/>
                    </a:cubicBezTo>
                    <a:cubicBezTo>
                      <a:pt x="104" y="879"/>
                      <a:pt x="99" y="848"/>
                      <a:pt x="94" y="816"/>
                    </a:cubicBezTo>
                    <a:cubicBezTo>
                      <a:pt x="90" y="790"/>
                      <a:pt x="84" y="764"/>
                      <a:pt x="80" y="738"/>
                    </a:cubicBezTo>
                    <a:cubicBezTo>
                      <a:pt x="76" y="719"/>
                      <a:pt x="78" y="701"/>
                      <a:pt x="79" y="682"/>
                    </a:cubicBezTo>
                    <a:cubicBezTo>
                      <a:pt x="81" y="662"/>
                      <a:pt x="82" y="643"/>
                      <a:pt x="81" y="623"/>
                    </a:cubicBezTo>
                    <a:cubicBezTo>
                      <a:pt x="80" y="598"/>
                      <a:pt x="82" y="574"/>
                      <a:pt x="92" y="550"/>
                    </a:cubicBezTo>
                    <a:cubicBezTo>
                      <a:pt x="103" y="524"/>
                      <a:pt x="110" y="496"/>
                      <a:pt x="118" y="470"/>
                    </a:cubicBezTo>
                    <a:cubicBezTo>
                      <a:pt x="127" y="444"/>
                      <a:pt x="138" y="419"/>
                      <a:pt x="154" y="396"/>
                    </a:cubicBezTo>
                    <a:cubicBezTo>
                      <a:pt x="169" y="375"/>
                      <a:pt x="177" y="349"/>
                      <a:pt x="187" y="326"/>
                    </a:cubicBezTo>
                    <a:cubicBezTo>
                      <a:pt x="200" y="293"/>
                      <a:pt x="223" y="266"/>
                      <a:pt x="251" y="246"/>
                    </a:cubicBezTo>
                    <a:cubicBezTo>
                      <a:pt x="272" y="230"/>
                      <a:pt x="290" y="210"/>
                      <a:pt x="313" y="198"/>
                    </a:cubicBezTo>
                    <a:cubicBezTo>
                      <a:pt x="332" y="188"/>
                      <a:pt x="352" y="183"/>
                      <a:pt x="371" y="176"/>
                    </a:cubicBezTo>
                    <a:cubicBezTo>
                      <a:pt x="394" y="167"/>
                      <a:pt x="415" y="152"/>
                      <a:pt x="438" y="142"/>
                    </a:cubicBezTo>
                    <a:cubicBezTo>
                      <a:pt x="473" y="128"/>
                      <a:pt x="507" y="112"/>
                      <a:pt x="546" y="107"/>
                    </a:cubicBezTo>
                    <a:cubicBezTo>
                      <a:pt x="591" y="101"/>
                      <a:pt x="636" y="98"/>
                      <a:pt x="681" y="102"/>
                    </a:cubicBezTo>
                    <a:cubicBezTo>
                      <a:pt x="701" y="104"/>
                      <a:pt x="720" y="111"/>
                      <a:pt x="739" y="116"/>
                    </a:cubicBezTo>
                    <a:cubicBezTo>
                      <a:pt x="755" y="119"/>
                      <a:pt x="771" y="124"/>
                      <a:pt x="786" y="128"/>
                    </a:cubicBezTo>
                    <a:cubicBezTo>
                      <a:pt x="799" y="131"/>
                      <a:pt x="809" y="138"/>
                      <a:pt x="822" y="141"/>
                    </a:cubicBezTo>
                    <a:cubicBezTo>
                      <a:pt x="849" y="145"/>
                      <a:pt x="875" y="156"/>
                      <a:pt x="900" y="167"/>
                    </a:cubicBezTo>
                    <a:cubicBezTo>
                      <a:pt x="924" y="177"/>
                      <a:pt x="944" y="193"/>
                      <a:pt x="965" y="206"/>
                    </a:cubicBezTo>
                    <a:cubicBezTo>
                      <a:pt x="1010" y="233"/>
                      <a:pt x="1051" y="266"/>
                      <a:pt x="1082" y="310"/>
                    </a:cubicBezTo>
                    <a:cubicBezTo>
                      <a:pt x="1114" y="356"/>
                      <a:pt x="1145" y="403"/>
                      <a:pt x="1167" y="454"/>
                    </a:cubicBezTo>
                    <a:cubicBezTo>
                      <a:pt x="1182" y="491"/>
                      <a:pt x="1195" y="529"/>
                      <a:pt x="1202" y="569"/>
                    </a:cubicBezTo>
                    <a:cubicBezTo>
                      <a:pt x="1206" y="594"/>
                      <a:pt x="1214" y="620"/>
                      <a:pt x="1216" y="645"/>
                    </a:cubicBezTo>
                    <a:cubicBezTo>
                      <a:pt x="1218" y="681"/>
                      <a:pt x="1221" y="716"/>
                      <a:pt x="1215" y="752"/>
                    </a:cubicBezTo>
                    <a:close/>
                  </a:path>
                </a:pathLst>
              </a:custGeom>
              <a:solidFill>
                <a:srgbClr val="F5AD1A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  <p:txBody>
              <a:bodyPr vert="horz" wrap="none" lIns="91440" tIns="45720" rIns="91440" bIns="45720" rtlCol="0" anchor="ctr" anchorCtr="0"/>
              <a:lstStyle/>
              <a:p>
                <a:pPr algn="ctr">
                  <a:defRPr/>
                </a:pPr>
                <a:r>
                  <a:rPr lang="en-US" sz="1800" b="1" i="0">
                    <a:solidFill>
                      <a:srgbClr val="2F2F2F">
                        <a:alpha val="100000"/>
                      </a:srgbClr>
                    </a:solidFill>
                    <a:latin typeface="Arial" panose="020B0604020202020204"/>
                    <a:ea typeface="Arial" panose="020B0604020202020204"/>
                    <a:cs typeface="Arial" panose="020B0604020202020204"/>
                  </a:rPr>
                  <a:t>1</a:t>
                </a:r>
                <a:endParaRPr lang="en-US" sz="1100"/>
              </a:p>
            </p:txBody>
          </p:sp>
        </p:grpSp>
        <p:grpSp>
          <p:nvGrpSpPr>
            <p:cNvPr id="10" name="Group 10"/>
            <p:cNvGrpSpPr/>
            <p:nvPr/>
          </p:nvGrpSpPr>
          <p:grpSpPr>
            <a:xfrm rot="0">
              <a:off x="4575166" y="2261152"/>
              <a:ext cx="3028969" cy="3419061"/>
              <a:chOff x="795700" y="1824240"/>
              <a:chExt cx="3028969" cy="3419061"/>
            </a:xfrm>
          </p:grpSpPr>
          <p:sp>
            <p:nvSpPr>
              <p:cNvPr id="11" name="TextBox 11"/>
              <p:cNvSpPr txBox="1"/>
              <p:nvPr/>
            </p:nvSpPr>
            <p:spPr>
              <a:xfrm>
                <a:off x="1284669" y="1824240"/>
                <a:ext cx="2540000" cy="779596"/>
              </a:xfrm>
              <a:prstGeom prst="rect">
                <a:avLst/>
              </a:prstGeom>
              <a:ln>
                <a:headEnd type="none"/>
                <a:tailEnd type="none"/>
              </a:ln>
            </p:spPr>
            <p:txBody>
              <a:bodyPr vert="horz" wrap="square" lIns="90000" tIns="46800" rIns="90000" bIns="46800" rtlCol="0" anchor="ctr" anchorCtr="0"/>
              <a:lstStyle/>
              <a:p>
                <a:pPr algn="l">
                  <a:lnSpc>
                    <a:spcPct val="120000"/>
                  </a:lnSpc>
                  <a:defRPr/>
                </a:pPr>
                <a:r>
                  <a:rPr lang="en-US" sz="1800" b="1" i="0">
                    <a:solidFill>
                      <a:srgbClr val="2F2F2F">
                        <a:alpha val="100000"/>
                      </a:srgbClr>
                    </a:solidFill>
                    <a:latin typeface="微软雅黑" panose="020B0503020204020204" charset="-122"/>
                    <a:ea typeface="微软雅黑" panose="020B0503020204020204" charset="-122"/>
                    <a:cs typeface="微软雅黑" panose="020B0503020204020204" charset="-122"/>
                  </a:rPr>
                  <a:t>强化部门职责分工</a:t>
                </a:r>
                <a:endParaRPr lang="en-US" sz="1100"/>
              </a:p>
            </p:txBody>
          </p:sp>
          <p:sp>
            <p:nvSpPr>
              <p:cNvPr id="12" name="TextBox 12"/>
              <p:cNvSpPr txBox="1"/>
              <p:nvPr/>
            </p:nvSpPr>
            <p:spPr>
              <a:xfrm>
                <a:off x="1284669" y="2603835"/>
                <a:ext cx="2540000" cy="2639466"/>
              </a:xfrm>
              <a:prstGeom prst="rect">
                <a:avLst/>
              </a:prstGeom>
              <a:ln>
                <a:headEnd type="none"/>
                <a:tailEnd type="none"/>
              </a:ln>
            </p:spPr>
            <p:txBody>
              <a:bodyPr vert="horz" wrap="square" lIns="90000" tIns="46800" rIns="90000" bIns="46800" rtlCol="0" anchor="t" anchorCtr="0"/>
              <a:lstStyle/>
              <a:p>
                <a:pPr algn="l">
                  <a:lnSpc>
                    <a:spcPct val="120000"/>
                  </a:lnSpc>
                  <a:defRPr/>
                </a:pPr>
                <a:r>
                  <a:rPr lang="en-US" sz="1200" b="0" i="0">
                    <a:solidFill>
                      <a:srgbClr val="2F2F2F">
                        <a:alpha val="100000"/>
                      </a:srgbClr>
                    </a:solidFill>
                    <a:latin typeface="微软雅黑" panose="020B0503020204020204" charset="-122"/>
                    <a:ea typeface="微软雅黑" panose="020B0503020204020204" charset="-122"/>
                    <a:cs typeface="微软雅黑" panose="020B0503020204020204" charset="-122"/>
                  </a:rPr>
                  <a:t>明确各相关部门在计划执行中的具体职责，形成分工协作、齐抓共管的工作格局，确保供地服务高效顺畅。</a:t>
                </a:r>
                <a:endParaRPr lang="en-US" sz="1100"/>
              </a:p>
            </p:txBody>
          </p:sp>
          <p:sp>
            <p:nvSpPr>
              <p:cNvPr id="13" name="TextBox 13"/>
              <p:cNvSpPr txBox="1"/>
              <p:nvPr/>
            </p:nvSpPr>
            <p:spPr>
              <a:xfrm>
                <a:off x="795700" y="1984539"/>
                <a:ext cx="490538" cy="470279"/>
              </a:xfrm>
              <a:custGeom>
                <a:avLst/>
                <a:gdLst/>
                <a:ahLst/>
                <a:cxnLst/>
                <a:rect l="l" t="t" r="r" b="b"/>
                <a:pathLst>
                  <a:path w="1321" h="1305">
                    <a:moveTo>
                      <a:pt x="1301" y="747"/>
                    </a:moveTo>
                    <a:cubicBezTo>
                      <a:pt x="1292" y="743"/>
                      <a:pt x="1286" y="737"/>
                      <a:pt x="1282" y="729"/>
                    </a:cubicBezTo>
                    <a:cubicBezTo>
                      <a:pt x="1274" y="715"/>
                      <a:pt x="1272" y="700"/>
                      <a:pt x="1272" y="685"/>
                    </a:cubicBezTo>
                    <a:cubicBezTo>
                      <a:pt x="1273" y="649"/>
                      <a:pt x="1265" y="614"/>
                      <a:pt x="1264" y="579"/>
                    </a:cubicBezTo>
                    <a:cubicBezTo>
                      <a:pt x="1264" y="564"/>
                      <a:pt x="1262" y="549"/>
                      <a:pt x="1258" y="534"/>
                    </a:cubicBezTo>
                    <a:cubicBezTo>
                      <a:pt x="1247" y="496"/>
                      <a:pt x="1237" y="457"/>
                      <a:pt x="1225" y="419"/>
                    </a:cubicBezTo>
                    <a:cubicBezTo>
                      <a:pt x="1209" y="367"/>
                      <a:pt x="1188" y="317"/>
                      <a:pt x="1153" y="276"/>
                    </a:cubicBezTo>
                    <a:cubicBezTo>
                      <a:pt x="1115" y="230"/>
                      <a:pt x="1075" y="186"/>
                      <a:pt x="1028" y="150"/>
                    </a:cubicBezTo>
                    <a:cubicBezTo>
                      <a:pt x="1006" y="134"/>
                      <a:pt x="987" y="114"/>
                      <a:pt x="963" y="104"/>
                    </a:cubicBezTo>
                    <a:cubicBezTo>
                      <a:pt x="927" y="88"/>
                      <a:pt x="892" y="71"/>
                      <a:pt x="856" y="56"/>
                    </a:cubicBezTo>
                    <a:cubicBezTo>
                      <a:pt x="829" y="44"/>
                      <a:pt x="801" y="38"/>
                      <a:pt x="773" y="33"/>
                    </a:cubicBezTo>
                    <a:cubicBezTo>
                      <a:pt x="757" y="31"/>
                      <a:pt x="741" y="30"/>
                      <a:pt x="726" y="27"/>
                    </a:cubicBezTo>
                    <a:cubicBezTo>
                      <a:pt x="686" y="19"/>
                      <a:pt x="645" y="19"/>
                      <a:pt x="607" y="7"/>
                    </a:cubicBezTo>
                    <a:cubicBezTo>
                      <a:pt x="603" y="5"/>
                      <a:pt x="599" y="6"/>
                      <a:pt x="595" y="6"/>
                    </a:cubicBezTo>
                    <a:cubicBezTo>
                      <a:pt x="543" y="0"/>
                      <a:pt x="494" y="15"/>
                      <a:pt x="444" y="21"/>
                    </a:cubicBezTo>
                    <a:cubicBezTo>
                      <a:pt x="421" y="24"/>
                      <a:pt x="402" y="37"/>
                      <a:pt x="381" y="43"/>
                    </a:cubicBezTo>
                    <a:cubicBezTo>
                      <a:pt x="367" y="47"/>
                      <a:pt x="358" y="55"/>
                      <a:pt x="349" y="65"/>
                    </a:cubicBezTo>
                    <a:cubicBezTo>
                      <a:pt x="328" y="88"/>
                      <a:pt x="309" y="113"/>
                      <a:pt x="280" y="127"/>
                    </a:cubicBezTo>
                    <a:cubicBezTo>
                      <a:pt x="261" y="137"/>
                      <a:pt x="243" y="148"/>
                      <a:pt x="229" y="165"/>
                    </a:cubicBezTo>
                    <a:cubicBezTo>
                      <a:pt x="205" y="192"/>
                      <a:pt x="179" y="217"/>
                      <a:pt x="159" y="247"/>
                    </a:cubicBezTo>
                    <a:cubicBezTo>
                      <a:pt x="151" y="258"/>
                      <a:pt x="142" y="269"/>
                      <a:pt x="131" y="278"/>
                    </a:cubicBezTo>
                    <a:cubicBezTo>
                      <a:pt x="110" y="294"/>
                      <a:pt x="95" y="314"/>
                      <a:pt x="84" y="337"/>
                    </a:cubicBezTo>
                    <a:cubicBezTo>
                      <a:pt x="67" y="374"/>
                      <a:pt x="52" y="413"/>
                      <a:pt x="37" y="451"/>
                    </a:cubicBezTo>
                    <a:cubicBezTo>
                      <a:pt x="25" y="483"/>
                      <a:pt x="19" y="516"/>
                      <a:pt x="15" y="550"/>
                    </a:cubicBezTo>
                    <a:cubicBezTo>
                      <a:pt x="12" y="568"/>
                      <a:pt x="12" y="587"/>
                      <a:pt x="9" y="604"/>
                    </a:cubicBezTo>
                    <a:cubicBezTo>
                      <a:pt x="2" y="642"/>
                      <a:pt x="0" y="680"/>
                      <a:pt x="14" y="716"/>
                    </a:cubicBezTo>
                    <a:cubicBezTo>
                      <a:pt x="16" y="721"/>
                      <a:pt x="17" y="727"/>
                      <a:pt x="17" y="733"/>
                    </a:cubicBezTo>
                    <a:cubicBezTo>
                      <a:pt x="17" y="772"/>
                      <a:pt x="27" y="809"/>
                      <a:pt x="45" y="845"/>
                    </a:cubicBezTo>
                    <a:cubicBezTo>
                      <a:pt x="54" y="862"/>
                      <a:pt x="65" y="878"/>
                      <a:pt x="65" y="898"/>
                    </a:cubicBezTo>
                    <a:cubicBezTo>
                      <a:pt x="65" y="929"/>
                      <a:pt x="78" y="952"/>
                      <a:pt x="103" y="970"/>
                    </a:cubicBezTo>
                    <a:cubicBezTo>
                      <a:pt x="108" y="973"/>
                      <a:pt x="112" y="976"/>
                      <a:pt x="115" y="981"/>
                    </a:cubicBezTo>
                    <a:cubicBezTo>
                      <a:pt x="125" y="1009"/>
                      <a:pt x="143" y="1032"/>
                      <a:pt x="159" y="1056"/>
                    </a:cubicBezTo>
                    <a:cubicBezTo>
                      <a:pt x="197" y="1113"/>
                      <a:pt x="246" y="1162"/>
                      <a:pt x="304" y="1200"/>
                    </a:cubicBezTo>
                    <a:cubicBezTo>
                      <a:pt x="324" y="1213"/>
                      <a:pt x="344" y="1225"/>
                      <a:pt x="366" y="1233"/>
                    </a:cubicBezTo>
                    <a:cubicBezTo>
                      <a:pt x="389" y="1241"/>
                      <a:pt x="412" y="1248"/>
                      <a:pt x="434" y="1258"/>
                    </a:cubicBezTo>
                    <a:cubicBezTo>
                      <a:pt x="448" y="1264"/>
                      <a:pt x="462" y="1274"/>
                      <a:pt x="478" y="1276"/>
                    </a:cubicBezTo>
                    <a:cubicBezTo>
                      <a:pt x="497" y="1279"/>
                      <a:pt x="515" y="1285"/>
                      <a:pt x="534" y="1288"/>
                    </a:cubicBezTo>
                    <a:cubicBezTo>
                      <a:pt x="557" y="1293"/>
                      <a:pt x="579" y="1298"/>
                      <a:pt x="603" y="1298"/>
                    </a:cubicBezTo>
                    <a:cubicBezTo>
                      <a:pt x="621" y="1298"/>
                      <a:pt x="640" y="1295"/>
                      <a:pt x="658" y="1299"/>
                    </a:cubicBezTo>
                    <a:cubicBezTo>
                      <a:pt x="676" y="1303"/>
                      <a:pt x="693" y="1302"/>
                      <a:pt x="704" y="1303"/>
                    </a:cubicBezTo>
                    <a:cubicBezTo>
                      <a:pt x="745" y="1305"/>
                      <a:pt x="777" y="1299"/>
                      <a:pt x="810" y="1292"/>
                    </a:cubicBezTo>
                    <a:cubicBezTo>
                      <a:pt x="827" y="1288"/>
                      <a:pt x="843" y="1285"/>
                      <a:pt x="860" y="1280"/>
                    </a:cubicBezTo>
                    <a:cubicBezTo>
                      <a:pt x="888" y="1271"/>
                      <a:pt x="914" y="1257"/>
                      <a:pt x="941" y="1243"/>
                    </a:cubicBezTo>
                    <a:cubicBezTo>
                      <a:pt x="960" y="1232"/>
                      <a:pt x="981" y="1225"/>
                      <a:pt x="998" y="1210"/>
                    </a:cubicBezTo>
                    <a:cubicBezTo>
                      <a:pt x="1033" y="1177"/>
                      <a:pt x="1071" y="1147"/>
                      <a:pt x="1104" y="1112"/>
                    </a:cubicBezTo>
                    <a:cubicBezTo>
                      <a:pt x="1130" y="1085"/>
                      <a:pt x="1153" y="1055"/>
                      <a:pt x="1173" y="1024"/>
                    </a:cubicBezTo>
                    <a:cubicBezTo>
                      <a:pt x="1194" y="989"/>
                      <a:pt x="1215" y="953"/>
                      <a:pt x="1234" y="916"/>
                    </a:cubicBezTo>
                    <a:cubicBezTo>
                      <a:pt x="1250" y="888"/>
                      <a:pt x="1262" y="859"/>
                      <a:pt x="1264" y="826"/>
                    </a:cubicBezTo>
                    <a:cubicBezTo>
                      <a:pt x="1265" y="809"/>
                      <a:pt x="1272" y="803"/>
                      <a:pt x="1289" y="802"/>
                    </a:cubicBezTo>
                    <a:cubicBezTo>
                      <a:pt x="1303" y="800"/>
                      <a:pt x="1315" y="788"/>
                      <a:pt x="1318" y="771"/>
                    </a:cubicBezTo>
                    <a:cubicBezTo>
                      <a:pt x="1321" y="757"/>
                      <a:pt x="1312" y="751"/>
                      <a:pt x="1301" y="747"/>
                    </a:cubicBezTo>
                    <a:close/>
                    <a:moveTo>
                      <a:pt x="1215" y="752"/>
                    </a:moveTo>
                    <a:cubicBezTo>
                      <a:pt x="1213" y="771"/>
                      <a:pt x="1210" y="788"/>
                      <a:pt x="1201" y="804"/>
                    </a:cubicBezTo>
                    <a:cubicBezTo>
                      <a:pt x="1194" y="814"/>
                      <a:pt x="1187" y="825"/>
                      <a:pt x="1179" y="835"/>
                    </a:cubicBezTo>
                    <a:cubicBezTo>
                      <a:pt x="1174" y="840"/>
                      <a:pt x="1167" y="846"/>
                      <a:pt x="1158" y="844"/>
                    </a:cubicBezTo>
                    <a:cubicBezTo>
                      <a:pt x="1148" y="841"/>
                      <a:pt x="1148" y="853"/>
                      <a:pt x="1141" y="855"/>
                    </a:cubicBezTo>
                    <a:cubicBezTo>
                      <a:pt x="1128" y="859"/>
                      <a:pt x="1116" y="866"/>
                      <a:pt x="1103" y="868"/>
                    </a:cubicBezTo>
                    <a:cubicBezTo>
                      <a:pt x="1099" y="869"/>
                      <a:pt x="1093" y="869"/>
                      <a:pt x="1094" y="875"/>
                    </a:cubicBezTo>
                    <a:cubicBezTo>
                      <a:pt x="1096" y="880"/>
                      <a:pt x="1100" y="879"/>
                      <a:pt x="1104" y="879"/>
                    </a:cubicBezTo>
                    <a:cubicBezTo>
                      <a:pt x="1108" y="879"/>
                      <a:pt x="1113" y="879"/>
                      <a:pt x="1119" y="879"/>
                    </a:cubicBezTo>
                    <a:cubicBezTo>
                      <a:pt x="1114" y="889"/>
                      <a:pt x="1106" y="887"/>
                      <a:pt x="1101" y="892"/>
                    </a:cubicBezTo>
                    <a:cubicBezTo>
                      <a:pt x="1098" y="894"/>
                      <a:pt x="1095" y="896"/>
                      <a:pt x="1097" y="899"/>
                    </a:cubicBezTo>
                    <a:cubicBezTo>
                      <a:pt x="1098" y="902"/>
                      <a:pt x="1102" y="901"/>
                      <a:pt x="1104" y="899"/>
                    </a:cubicBezTo>
                    <a:cubicBezTo>
                      <a:pt x="1111" y="893"/>
                      <a:pt x="1114" y="895"/>
                      <a:pt x="1113" y="904"/>
                    </a:cubicBezTo>
                    <a:cubicBezTo>
                      <a:pt x="1112" y="910"/>
                      <a:pt x="1119" y="918"/>
                      <a:pt x="1105" y="921"/>
                    </a:cubicBezTo>
                    <a:cubicBezTo>
                      <a:pt x="1101" y="922"/>
                      <a:pt x="1099" y="937"/>
                      <a:pt x="1102" y="946"/>
                    </a:cubicBezTo>
                    <a:cubicBezTo>
                      <a:pt x="1108" y="961"/>
                      <a:pt x="1105" y="979"/>
                      <a:pt x="1112" y="994"/>
                    </a:cubicBezTo>
                    <a:cubicBezTo>
                      <a:pt x="1113" y="995"/>
                      <a:pt x="1112" y="997"/>
                      <a:pt x="1111" y="998"/>
                    </a:cubicBezTo>
                    <a:cubicBezTo>
                      <a:pt x="1107" y="1008"/>
                      <a:pt x="1104" y="1020"/>
                      <a:pt x="1097" y="1027"/>
                    </a:cubicBezTo>
                    <a:cubicBezTo>
                      <a:pt x="1066" y="1054"/>
                      <a:pt x="1039" y="1087"/>
                      <a:pt x="1007" y="1113"/>
                    </a:cubicBezTo>
                    <a:cubicBezTo>
                      <a:pt x="959" y="1152"/>
                      <a:pt x="905" y="1177"/>
                      <a:pt x="848" y="1198"/>
                    </a:cubicBezTo>
                    <a:cubicBezTo>
                      <a:pt x="806" y="1213"/>
                      <a:pt x="764" y="1225"/>
                      <a:pt x="719" y="1229"/>
                    </a:cubicBezTo>
                    <a:cubicBezTo>
                      <a:pt x="687" y="1232"/>
                      <a:pt x="657" y="1245"/>
                      <a:pt x="624" y="1244"/>
                    </a:cubicBezTo>
                    <a:cubicBezTo>
                      <a:pt x="607" y="1243"/>
                      <a:pt x="591" y="1241"/>
                      <a:pt x="575" y="1237"/>
                    </a:cubicBezTo>
                    <a:cubicBezTo>
                      <a:pt x="543" y="1229"/>
                      <a:pt x="510" y="1222"/>
                      <a:pt x="478" y="1212"/>
                    </a:cubicBezTo>
                    <a:cubicBezTo>
                      <a:pt x="452" y="1205"/>
                      <a:pt x="427" y="1194"/>
                      <a:pt x="403" y="1178"/>
                    </a:cubicBezTo>
                    <a:cubicBezTo>
                      <a:pt x="385" y="1165"/>
                      <a:pt x="365" y="1154"/>
                      <a:pt x="345" y="1143"/>
                    </a:cubicBezTo>
                    <a:cubicBezTo>
                      <a:pt x="315" y="1126"/>
                      <a:pt x="287" y="1106"/>
                      <a:pt x="260" y="1085"/>
                    </a:cubicBezTo>
                    <a:cubicBezTo>
                      <a:pt x="237" y="1066"/>
                      <a:pt x="214" y="1045"/>
                      <a:pt x="194" y="1023"/>
                    </a:cubicBezTo>
                    <a:cubicBezTo>
                      <a:pt x="178" y="1005"/>
                      <a:pt x="165" y="985"/>
                      <a:pt x="147" y="968"/>
                    </a:cubicBezTo>
                    <a:cubicBezTo>
                      <a:pt x="139" y="962"/>
                      <a:pt x="144" y="950"/>
                      <a:pt x="142" y="941"/>
                    </a:cubicBezTo>
                    <a:cubicBezTo>
                      <a:pt x="138" y="928"/>
                      <a:pt x="133" y="916"/>
                      <a:pt x="125" y="906"/>
                    </a:cubicBezTo>
                    <a:cubicBezTo>
                      <a:pt x="104" y="879"/>
                      <a:pt x="99" y="848"/>
                      <a:pt x="94" y="816"/>
                    </a:cubicBezTo>
                    <a:cubicBezTo>
                      <a:pt x="90" y="790"/>
                      <a:pt x="84" y="764"/>
                      <a:pt x="80" y="738"/>
                    </a:cubicBezTo>
                    <a:cubicBezTo>
                      <a:pt x="76" y="719"/>
                      <a:pt x="78" y="701"/>
                      <a:pt x="79" y="682"/>
                    </a:cubicBezTo>
                    <a:cubicBezTo>
                      <a:pt x="81" y="662"/>
                      <a:pt x="82" y="643"/>
                      <a:pt x="81" y="623"/>
                    </a:cubicBezTo>
                    <a:cubicBezTo>
                      <a:pt x="80" y="598"/>
                      <a:pt x="82" y="574"/>
                      <a:pt x="92" y="550"/>
                    </a:cubicBezTo>
                    <a:cubicBezTo>
                      <a:pt x="103" y="524"/>
                      <a:pt x="110" y="496"/>
                      <a:pt x="118" y="470"/>
                    </a:cubicBezTo>
                    <a:cubicBezTo>
                      <a:pt x="127" y="444"/>
                      <a:pt x="138" y="419"/>
                      <a:pt x="154" y="396"/>
                    </a:cubicBezTo>
                    <a:cubicBezTo>
                      <a:pt x="169" y="375"/>
                      <a:pt x="177" y="349"/>
                      <a:pt x="187" y="326"/>
                    </a:cubicBezTo>
                    <a:cubicBezTo>
                      <a:pt x="200" y="293"/>
                      <a:pt x="223" y="266"/>
                      <a:pt x="251" y="246"/>
                    </a:cubicBezTo>
                    <a:cubicBezTo>
                      <a:pt x="272" y="230"/>
                      <a:pt x="290" y="210"/>
                      <a:pt x="313" y="198"/>
                    </a:cubicBezTo>
                    <a:cubicBezTo>
                      <a:pt x="332" y="188"/>
                      <a:pt x="352" y="183"/>
                      <a:pt x="371" y="176"/>
                    </a:cubicBezTo>
                    <a:cubicBezTo>
                      <a:pt x="394" y="167"/>
                      <a:pt x="415" y="152"/>
                      <a:pt x="438" y="142"/>
                    </a:cubicBezTo>
                    <a:cubicBezTo>
                      <a:pt x="473" y="128"/>
                      <a:pt x="507" y="112"/>
                      <a:pt x="546" y="107"/>
                    </a:cubicBezTo>
                    <a:cubicBezTo>
                      <a:pt x="591" y="101"/>
                      <a:pt x="636" y="98"/>
                      <a:pt x="681" y="102"/>
                    </a:cubicBezTo>
                    <a:cubicBezTo>
                      <a:pt x="701" y="104"/>
                      <a:pt x="720" y="111"/>
                      <a:pt x="739" y="116"/>
                    </a:cubicBezTo>
                    <a:cubicBezTo>
                      <a:pt x="755" y="119"/>
                      <a:pt x="771" y="124"/>
                      <a:pt x="786" y="128"/>
                    </a:cubicBezTo>
                    <a:cubicBezTo>
                      <a:pt x="799" y="131"/>
                      <a:pt x="809" y="138"/>
                      <a:pt x="822" y="141"/>
                    </a:cubicBezTo>
                    <a:cubicBezTo>
                      <a:pt x="849" y="145"/>
                      <a:pt x="875" y="156"/>
                      <a:pt x="900" y="167"/>
                    </a:cubicBezTo>
                    <a:cubicBezTo>
                      <a:pt x="924" y="177"/>
                      <a:pt x="944" y="193"/>
                      <a:pt x="965" y="206"/>
                    </a:cubicBezTo>
                    <a:cubicBezTo>
                      <a:pt x="1010" y="233"/>
                      <a:pt x="1051" y="266"/>
                      <a:pt x="1082" y="310"/>
                    </a:cubicBezTo>
                    <a:cubicBezTo>
                      <a:pt x="1114" y="356"/>
                      <a:pt x="1145" y="403"/>
                      <a:pt x="1167" y="454"/>
                    </a:cubicBezTo>
                    <a:cubicBezTo>
                      <a:pt x="1182" y="491"/>
                      <a:pt x="1195" y="529"/>
                      <a:pt x="1202" y="569"/>
                    </a:cubicBezTo>
                    <a:cubicBezTo>
                      <a:pt x="1206" y="594"/>
                      <a:pt x="1214" y="620"/>
                      <a:pt x="1216" y="645"/>
                    </a:cubicBezTo>
                    <a:cubicBezTo>
                      <a:pt x="1218" y="681"/>
                      <a:pt x="1221" y="716"/>
                      <a:pt x="1215" y="752"/>
                    </a:cubicBezTo>
                    <a:close/>
                  </a:path>
                </a:pathLst>
              </a:custGeom>
              <a:solidFill>
                <a:srgbClr val="F5AD1A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  <p:txBody>
              <a:bodyPr vert="horz" wrap="none" lIns="91440" tIns="45720" rIns="91440" bIns="45720" rtlCol="0" anchor="ctr" anchorCtr="0"/>
              <a:lstStyle/>
              <a:p>
                <a:pPr algn="ctr">
                  <a:defRPr/>
                </a:pPr>
                <a:r>
                  <a:rPr lang="en-US" sz="1800" b="1" i="0">
                    <a:solidFill>
                      <a:srgbClr val="2F2F2F">
                        <a:alpha val="100000"/>
                      </a:srgbClr>
                    </a:solidFill>
                    <a:latin typeface="Arial" panose="020B0604020202020204"/>
                    <a:ea typeface="Arial" panose="020B0604020202020204"/>
                    <a:cs typeface="Arial" panose="020B0604020202020204"/>
                  </a:rPr>
                  <a:t>2</a:t>
                </a:r>
                <a:endParaRPr lang="en-US" sz="1100"/>
              </a:p>
            </p:txBody>
          </p:sp>
        </p:grpSp>
        <p:grpSp>
          <p:nvGrpSpPr>
            <p:cNvPr id="14" name="Group 14"/>
            <p:cNvGrpSpPr/>
            <p:nvPr/>
          </p:nvGrpSpPr>
          <p:grpSpPr>
            <a:xfrm rot="0">
              <a:off x="8190525" y="2261152"/>
              <a:ext cx="3028969" cy="3419061"/>
              <a:chOff x="795700" y="1824240"/>
              <a:chExt cx="3028969" cy="3419061"/>
            </a:xfrm>
          </p:grpSpPr>
          <p:sp>
            <p:nvSpPr>
              <p:cNvPr id="15" name="TextBox 15"/>
              <p:cNvSpPr txBox="1"/>
              <p:nvPr/>
            </p:nvSpPr>
            <p:spPr>
              <a:xfrm>
                <a:off x="1284669" y="1824240"/>
                <a:ext cx="2540000" cy="779596"/>
              </a:xfrm>
              <a:prstGeom prst="rect">
                <a:avLst/>
              </a:prstGeom>
              <a:ln>
                <a:headEnd type="none"/>
                <a:tailEnd type="none"/>
              </a:ln>
            </p:spPr>
            <p:txBody>
              <a:bodyPr vert="horz" wrap="square" lIns="90000" tIns="46800" rIns="90000" bIns="46800" rtlCol="0" anchor="ctr" anchorCtr="0"/>
              <a:lstStyle/>
              <a:p>
                <a:pPr algn="l">
                  <a:lnSpc>
                    <a:spcPct val="120000"/>
                  </a:lnSpc>
                  <a:defRPr/>
                </a:pPr>
                <a:r>
                  <a:rPr lang="en-US" sz="1800" b="1" i="0">
                    <a:solidFill>
                      <a:srgbClr val="2F2F2F">
                        <a:alpha val="100000"/>
                      </a:srgbClr>
                    </a:solidFill>
                    <a:latin typeface="微软雅黑" panose="020B0503020204020204" charset="-122"/>
                    <a:ea typeface="微软雅黑" panose="020B0503020204020204" charset="-122"/>
                    <a:cs typeface="微软雅黑" panose="020B0503020204020204" charset="-122"/>
                  </a:rPr>
                  <a:t>建立动态跟踪制度</a:t>
                </a:r>
                <a:endParaRPr lang="en-US" sz="1100"/>
              </a:p>
            </p:txBody>
          </p:sp>
          <p:sp>
            <p:nvSpPr>
              <p:cNvPr id="16" name="TextBox 16"/>
              <p:cNvSpPr txBox="1"/>
              <p:nvPr/>
            </p:nvSpPr>
            <p:spPr>
              <a:xfrm>
                <a:off x="1284669" y="2603835"/>
                <a:ext cx="2540000" cy="2639466"/>
              </a:xfrm>
              <a:prstGeom prst="rect">
                <a:avLst/>
              </a:prstGeom>
              <a:ln>
                <a:headEnd type="none"/>
                <a:tailEnd type="none"/>
              </a:ln>
            </p:spPr>
            <p:txBody>
              <a:bodyPr vert="horz" wrap="square" lIns="90000" tIns="46800" rIns="90000" bIns="46800" rtlCol="0" anchor="t" anchorCtr="0"/>
              <a:lstStyle/>
              <a:p>
                <a:pPr algn="l">
                  <a:lnSpc>
                    <a:spcPct val="120000"/>
                  </a:lnSpc>
                  <a:defRPr/>
                </a:pPr>
                <a:r>
                  <a:rPr lang="en-US" sz="1200" b="0" i="0">
                    <a:solidFill>
                      <a:srgbClr val="2F2F2F">
                        <a:alpha val="100000"/>
                      </a:srgbClr>
                    </a:solidFill>
                    <a:latin typeface="微软雅黑" panose="020B0503020204020204" charset="-122"/>
                    <a:ea typeface="微软雅黑" panose="020B0503020204020204" charset="-122"/>
                    <a:cs typeface="微软雅黑" panose="020B0503020204020204" charset="-122"/>
                  </a:rPr>
                  <a:t>建立计划执行情况的动态跟踪和定期分析制度，及时掌握计划执行进度，分析存在问题，提出改进措施。</a:t>
                </a:r>
                <a:endParaRPr lang="en-US" sz="1100"/>
              </a:p>
            </p:txBody>
          </p:sp>
          <p:sp>
            <p:nvSpPr>
              <p:cNvPr id="17" name="TextBox 17"/>
              <p:cNvSpPr txBox="1"/>
              <p:nvPr/>
            </p:nvSpPr>
            <p:spPr>
              <a:xfrm>
                <a:off x="795700" y="1984539"/>
                <a:ext cx="490538" cy="470279"/>
              </a:xfrm>
              <a:custGeom>
                <a:avLst/>
                <a:gdLst/>
                <a:ahLst/>
                <a:cxnLst/>
                <a:rect l="l" t="t" r="r" b="b"/>
                <a:pathLst>
                  <a:path w="1321" h="1305">
                    <a:moveTo>
                      <a:pt x="1301" y="747"/>
                    </a:moveTo>
                    <a:cubicBezTo>
                      <a:pt x="1292" y="743"/>
                      <a:pt x="1286" y="737"/>
                      <a:pt x="1282" y="729"/>
                    </a:cubicBezTo>
                    <a:cubicBezTo>
                      <a:pt x="1274" y="715"/>
                      <a:pt x="1272" y="700"/>
                      <a:pt x="1272" y="685"/>
                    </a:cubicBezTo>
                    <a:cubicBezTo>
                      <a:pt x="1273" y="649"/>
                      <a:pt x="1265" y="614"/>
                      <a:pt x="1264" y="579"/>
                    </a:cubicBezTo>
                    <a:cubicBezTo>
                      <a:pt x="1264" y="564"/>
                      <a:pt x="1262" y="549"/>
                      <a:pt x="1258" y="534"/>
                    </a:cubicBezTo>
                    <a:cubicBezTo>
                      <a:pt x="1247" y="496"/>
                      <a:pt x="1237" y="457"/>
                      <a:pt x="1225" y="419"/>
                    </a:cubicBezTo>
                    <a:cubicBezTo>
                      <a:pt x="1209" y="367"/>
                      <a:pt x="1188" y="317"/>
                      <a:pt x="1153" y="276"/>
                    </a:cubicBezTo>
                    <a:cubicBezTo>
                      <a:pt x="1115" y="230"/>
                      <a:pt x="1075" y="186"/>
                      <a:pt x="1028" y="150"/>
                    </a:cubicBezTo>
                    <a:cubicBezTo>
                      <a:pt x="1006" y="134"/>
                      <a:pt x="987" y="114"/>
                      <a:pt x="963" y="104"/>
                    </a:cubicBezTo>
                    <a:cubicBezTo>
                      <a:pt x="927" y="88"/>
                      <a:pt x="892" y="71"/>
                      <a:pt x="856" y="56"/>
                    </a:cubicBezTo>
                    <a:cubicBezTo>
                      <a:pt x="829" y="44"/>
                      <a:pt x="801" y="38"/>
                      <a:pt x="773" y="33"/>
                    </a:cubicBezTo>
                    <a:cubicBezTo>
                      <a:pt x="757" y="31"/>
                      <a:pt x="741" y="30"/>
                      <a:pt x="726" y="27"/>
                    </a:cubicBezTo>
                    <a:cubicBezTo>
                      <a:pt x="686" y="19"/>
                      <a:pt x="645" y="19"/>
                      <a:pt x="607" y="7"/>
                    </a:cubicBezTo>
                    <a:cubicBezTo>
                      <a:pt x="603" y="5"/>
                      <a:pt x="599" y="6"/>
                      <a:pt x="595" y="6"/>
                    </a:cubicBezTo>
                    <a:cubicBezTo>
                      <a:pt x="543" y="0"/>
                      <a:pt x="494" y="15"/>
                      <a:pt x="444" y="21"/>
                    </a:cubicBezTo>
                    <a:cubicBezTo>
                      <a:pt x="421" y="24"/>
                      <a:pt x="402" y="37"/>
                      <a:pt x="381" y="43"/>
                    </a:cubicBezTo>
                    <a:cubicBezTo>
                      <a:pt x="367" y="47"/>
                      <a:pt x="358" y="55"/>
                      <a:pt x="349" y="65"/>
                    </a:cubicBezTo>
                    <a:cubicBezTo>
                      <a:pt x="328" y="88"/>
                      <a:pt x="309" y="113"/>
                      <a:pt x="280" y="127"/>
                    </a:cubicBezTo>
                    <a:cubicBezTo>
                      <a:pt x="261" y="137"/>
                      <a:pt x="243" y="148"/>
                      <a:pt x="229" y="165"/>
                    </a:cubicBezTo>
                    <a:cubicBezTo>
                      <a:pt x="205" y="192"/>
                      <a:pt x="179" y="217"/>
                      <a:pt x="159" y="247"/>
                    </a:cubicBezTo>
                    <a:cubicBezTo>
                      <a:pt x="151" y="258"/>
                      <a:pt x="142" y="269"/>
                      <a:pt x="131" y="278"/>
                    </a:cubicBezTo>
                    <a:cubicBezTo>
                      <a:pt x="110" y="294"/>
                      <a:pt x="95" y="314"/>
                      <a:pt x="84" y="337"/>
                    </a:cubicBezTo>
                    <a:cubicBezTo>
                      <a:pt x="67" y="374"/>
                      <a:pt x="52" y="413"/>
                      <a:pt x="37" y="451"/>
                    </a:cubicBezTo>
                    <a:cubicBezTo>
                      <a:pt x="25" y="483"/>
                      <a:pt x="19" y="516"/>
                      <a:pt x="15" y="550"/>
                    </a:cubicBezTo>
                    <a:cubicBezTo>
                      <a:pt x="12" y="568"/>
                      <a:pt x="12" y="587"/>
                      <a:pt x="9" y="604"/>
                    </a:cubicBezTo>
                    <a:cubicBezTo>
                      <a:pt x="2" y="642"/>
                      <a:pt x="0" y="680"/>
                      <a:pt x="14" y="716"/>
                    </a:cubicBezTo>
                    <a:cubicBezTo>
                      <a:pt x="16" y="721"/>
                      <a:pt x="17" y="727"/>
                      <a:pt x="17" y="733"/>
                    </a:cubicBezTo>
                    <a:cubicBezTo>
                      <a:pt x="17" y="772"/>
                      <a:pt x="27" y="809"/>
                      <a:pt x="45" y="845"/>
                    </a:cubicBezTo>
                    <a:cubicBezTo>
                      <a:pt x="54" y="862"/>
                      <a:pt x="65" y="878"/>
                      <a:pt x="65" y="898"/>
                    </a:cubicBezTo>
                    <a:cubicBezTo>
                      <a:pt x="65" y="929"/>
                      <a:pt x="78" y="952"/>
                      <a:pt x="103" y="970"/>
                    </a:cubicBezTo>
                    <a:cubicBezTo>
                      <a:pt x="108" y="973"/>
                      <a:pt x="112" y="976"/>
                      <a:pt x="115" y="981"/>
                    </a:cubicBezTo>
                    <a:cubicBezTo>
                      <a:pt x="125" y="1009"/>
                      <a:pt x="143" y="1032"/>
                      <a:pt x="159" y="1056"/>
                    </a:cubicBezTo>
                    <a:cubicBezTo>
                      <a:pt x="197" y="1113"/>
                      <a:pt x="246" y="1162"/>
                      <a:pt x="304" y="1200"/>
                    </a:cubicBezTo>
                    <a:cubicBezTo>
                      <a:pt x="324" y="1213"/>
                      <a:pt x="344" y="1225"/>
                      <a:pt x="366" y="1233"/>
                    </a:cubicBezTo>
                    <a:cubicBezTo>
                      <a:pt x="389" y="1241"/>
                      <a:pt x="412" y="1248"/>
                      <a:pt x="434" y="1258"/>
                    </a:cubicBezTo>
                    <a:cubicBezTo>
                      <a:pt x="448" y="1264"/>
                      <a:pt x="462" y="1274"/>
                      <a:pt x="478" y="1276"/>
                    </a:cubicBezTo>
                    <a:cubicBezTo>
                      <a:pt x="497" y="1279"/>
                      <a:pt x="515" y="1285"/>
                      <a:pt x="534" y="1288"/>
                    </a:cubicBezTo>
                    <a:cubicBezTo>
                      <a:pt x="557" y="1293"/>
                      <a:pt x="579" y="1298"/>
                      <a:pt x="603" y="1298"/>
                    </a:cubicBezTo>
                    <a:cubicBezTo>
                      <a:pt x="621" y="1298"/>
                      <a:pt x="640" y="1295"/>
                      <a:pt x="658" y="1299"/>
                    </a:cubicBezTo>
                    <a:cubicBezTo>
                      <a:pt x="676" y="1303"/>
                      <a:pt x="693" y="1302"/>
                      <a:pt x="704" y="1303"/>
                    </a:cubicBezTo>
                    <a:cubicBezTo>
                      <a:pt x="745" y="1305"/>
                      <a:pt x="777" y="1299"/>
                      <a:pt x="810" y="1292"/>
                    </a:cubicBezTo>
                    <a:cubicBezTo>
                      <a:pt x="827" y="1288"/>
                      <a:pt x="843" y="1285"/>
                      <a:pt x="860" y="1280"/>
                    </a:cubicBezTo>
                    <a:cubicBezTo>
                      <a:pt x="888" y="1271"/>
                      <a:pt x="914" y="1257"/>
                      <a:pt x="941" y="1243"/>
                    </a:cubicBezTo>
                    <a:cubicBezTo>
                      <a:pt x="960" y="1232"/>
                      <a:pt x="981" y="1225"/>
                      <a:pt x="998" y="1210"/>
                    </a:cubicBezTo>
                    <a:cubicBezTo>
                      <a:pt x="1033" y="1177"/>
                      <a:pt x="1071" y="1147"/>
                      <a:pt x="1104" y="1112"/>
                    </a:cubicBezTo>
                    <a:cubicBezTo>
                      <a:pt x="1130" y="1085"/>
                      <a:pt x="1153" y="1055"/>
                      <a:pt x="1173" y="1024"/>
                    </a:cubicBezTo>
                    <a:cubicBezTo>
                      <a:pt x="1194" y="989"/>
                      <a:pt x="1215" y="953"/>
                      <a:pt x="1234" y="916"/>
                    </a:cubicBezTo>
                    <a:cubicBezTo>
                      <a:pt x="1250" y="888"/>
                      <a:pt x="1262" y="859"/>
                      <a:pt x="1264" y="826"/>
                    </a:cubicBezTo>
                    <a:cubicBezTo>
                      <a:pt x="1265" y="809"/>
                      <a:pt x="1272" y="803"/>
                      <a:pt x="1289" y="802"/>
                    </a:cubicBezTo>
                    <a:cubicBezTo>
                      <a:pt x="1303" y="800"/>
                      <a:pt x="1315" y="788"/>
                      <a:pt x="1318" y="771"/>
                    </a:cubicBezTo>
                    <a:cubicBezTo>
                      <a:pt x="1321" y="757"/>
                      <a:pt x="1312" y="751"/>
                      <a:pt x="1301" y="747"/>
                    </a:cubicBezTo>
                    <a:close/>
                    <a:moveTo>
                      <a:pt x="1215" y="752"/>
                    </a:moveTo>
                    <a:cubicBezTo>
                      <a:pt x="1213" y="771"/>
                      <a:pt x="1210" y="788"/>
                      <a:pt x="1201" y="804"/>
                    </a:cubicBezTo>
                    <a:cubicBezTo>
                      <a:pt x="1194" y="814"/>
                      <a:pt x="1187" y="825"/>
                      <a:pt x="1179" y="835"/>
                    </a:cubicBezTo>
                    <a:cubicBezTo>
                      <a:pt x="1174" y="840"/>
                      <a:pt x="1167" y="846"/>
                      <a:pt x="1158" y="844"/>
                    </a:cubicBezTo>
                    <a:cubicBezTo>
                      <a:pt x="1148" y="841"/>
                      <a:pt x="1148" y="853"/>
                      <a:pt x="1141" y="855"/>
                    </a:cubicBezTo>
                    <a:cubicBezTo>
                      <a:pt x="1128" y="859"/>
                      <a:pt x="1116" y="866"/>
                      <a:pt x="1103" y="868"/>
                    </a:cubicBezTo>
                    <a:cubicBezTo>
                      <a:pt x="1099" y="869"/>
                      <a:pt x="1093" y="869"/>
                      <a:pt x="1094" y="875"/>
                    </a:cubicBezTo>
                    <a:cubicBezTo>
                      <a:pt x="1096" y="880"/>
                      <a:pt x="1100" y="879"/>
                      <a:pt x="1104" y="879"/>
                    </a:cubicBezTo>
                    <a:cubicBezTo>
                      <a:pt x="1108" y="879"/>
                      <a:pt x="1113" y="879"/>
                      <a:pt x="1119" y="879"/>
                    </a:cubicBezTo>
                    <a:cubicBezTo>
                      <a:pt x="1114" y="889"/>
                      <a:pt x="1106" y="887"/>
                      <a:pt x="1101" y="892"/>
                    </a:cubicBezTo>
                    <a:cubicBezTo>
                      <a:pt x="1098" y="894"/>
                      <a:pt x="1095" y="896"/>
                      <a:pt x="1097" y="899"/>
                    </a:cubicBezTo>
                    <a:cubicBezTo>
                      <a:pt x="1098" y="902"/>
                      <a:pt x="1102" y="901"/>
                      <a:pt x="1104" y="899"/>
                    </a:cubicBezTo>
                    <a:cubicBezTo>
                      <a:pt x="1111" y="893"/>
                      <a:pt x="1114" y="895"/>
                      <a:pt x="1113" y="904"/>
                    </a:cubicBezTo>
                    <a:cubicBezTo>
                      <a:pt x="1112" y="910"/>
                      <a:pt x="1119" y="918"/>
                      <a:pt x="1105" y="921"/>
                    </a:cubicBezTo>
                    <a:cubicBezTo>
                      <a:pt x="1101" y="922"/>
                      <a:pt x="1099" y="937"/>
                      <a:pt x="1102" y="946"/>
                    </a:cubicBezTo>
                    <a:cubicBezTo>
                      <a:pt x="1108" y="961"/>
                      <a:pt x="1105" y="979"/>
                      <a:pt x="1112" y="994"/>
                    </a:cubicBezTo>
                    <a:cubicBezTo>
                      <a:pt x="1113" y="995"/>
                      <a:pt x="1112" y="997"/>
                      <a:pt x="1111" y="998"/>
                    </a:cubicBezTo>
                    <a:cubicBezTo>
                      <a:pt x="1107" y="1008"/>
                      <a:pt x="1104" y="1020"/>
                      <a:pt x="1097" y="1027"/>
                    </a:cubicBezTo>
                    <a:cubicBezTo>
                      <a:pt x="1066" y="1054"/>
                      <a:pt x="1039" y="1087"/>
                      <a:pt x="1007" y="1113"/>
                    </a:cubicBezTo>
                    <a:cubicBezTo>
                      <a:pt x="959" y="1152"/>
                      <a:pt x="905" y="1177"/>
                      <a:pt x="848" y="1198"/>
                    </a:cubicBezTo>
                    <a:cubicBezTo>
                      <a:pt x="806" y="1213"/>
                      <a:pt x="764" y="1225"/>
                      <a:pt x="719" y="1229"/>
                    </a:cubicBezTo>
                    <a:cubicBezTo>
                      <a:pt x="687" y="1232"/>
                      <a:pt x="657" y="1245"/>
                      <a:pt x="624" y="1244"/>
                    </a:cubicBezTo>
                    <a:cubicBezTo>
                      <a:pt x="607" y="1243"/>
                      <a:pt x="591" y="1241"/>
                      <a:pt x="575" y="1237"/>
                    </a:cubicBezTo>
                    <a:cubicBezTo>
                      <a:pt x="543" y="1229"/>
                      <a:pt x="510" y="1222"/>
                      <a:pt x="478" y="1212"/>
                    </a:cubicBezTo>
                    <a:cubicBezTo>
                      <a:pt x="452" y="1205"/>
                      <a:pt x="427" y="1194"/>
                      <a:pt x="403" y="1178"/>
                    </a:cubicBezTo>
                    <a:cubicBezTo>
                      <a:pt x="385" y="1165"/>
                      <a:pt x="365" y="1154"/>
                      <a:pt x="345" y="1143"/>
                    </a:cubicBezTo>
                    <a:cubicBezTo>
                      <a:pt x="315" y="1126"/>
                      <a:pt x="287" y="1106"/>
                      <a:pt x="260" y="1085"/>
                    </a:cubicBezTo>
                    <a:cubicBezTo>
                      <a:pt x="237" y="1066"/>
                      <a:pt x="214" y="1045"/>
                      <a:pt x="194" y="1023"/>
                    </a:cubicBezTo>
                    <a:cubicBezTo>
                      <a:pt x="178" y="1005"/>
                      <a:pt x="165" y="985"/>
                      <a:pt x="147" y="968"/>
                    </a:cubicBezTo>
                    <a:cubicBezTo>
                      <a:pt x="139" y="962"/>
                      <a:pt x="144" y="950"/>
                      <a:pt x="142" y="941"/>
                    </a:cubicBezTo>
                    <a:cubicBezTo>
                      <a:pt x="138" y="928"/>
                      <a:pt x="133" y="916"/>
                      <a:pt x="125" y="906"/>
                    </a:cubicBezTo>
                    <a:cubicBezTo>
                      <a:pt x="104" y="879"/>
                      <a:pt x="99" y="848"/>
                      <a:pt x="94" y="816"/>
                    </a:cubicBezTo>
                    <a:cubicBezTo>
                      <a:pt x="90" y="790"/>
                      <a:pt x="84" y="764"/>
                      <a:pt x="80" y="738"/>
                    </a:cubicBezTo>
                    <a:cubicBezTo>
                      <a:pt x="76" y="719"/>
                      <a:pt x="78" y="701"/>
                      <a:pt x="79" y="682"/>
                    </a:cubicBezTo>
                    <a:cubicBezTo>
                      <a:pt x="81" y="662"/>
                      <a:pt x="82" y="643"/>
                      <a:pt x="81" y="623"/>
                    </a:cubicBezTo>
                    <a:cubicBezTo>
                      <a:pt x="80" y="598"/>
                      <a:pt x="82" y="574"/>
                      <a:pt x="92" y="550"/>
                    </a:cubicBezTo>
                    <a:cubicBezTo>
                      <a:pt x="103" y="524"/>
                      <a:pt x="110" y="496"/>
                      <a:pt x="118" y="470"/>
                    </a:cubicBezTo>
                    <a:cubicBezTo>
                      <a:pt x="127" y="444"/>
                      <a:pt x="138" y="419"/>
                      <a:pt x="154" y="396"/>
                    </a:cubicBezTo>
                    <a:cubicBezTo>
                      <a:pt x="169" y="375"/>
                      <a:pt x="177" y="349"/>
                      <a:pt x="187" y="326"/>
                    </a:cubicBezTo>
                    <a:cubicBezTo>
                      <a:pt x="200" y="293"/>
                      <a:pt x="223" y="266"/>
                      <a:pt x="251" y="246"/>
                    </a:cubicBezTo>
                    <a:cubicBezTo>
                      <a:pt x="272" y="230"/>
                      <a:pt x="290" y="210"/>
                      <a:pt x="313" y="198"/>
                    </a:cubicBezTo>
                    <a:cubicBezTo>
                      <a:pt x="332" y="188"/>
                      <a:pt x="352" y="183"/>
                      <a:pt x="371" y="176"/>
                    </a:cubicBezTo>
                    <a:cubicBezTo>
                      <a:pt x="394" y="167"/>
                      <a:pt x="415" y="152"/>
                      <a:pt x="438" y="142"/>
                    </a:cubicBezTo>
                    <a:cubicBezTo>
                      <a:pt x="473" y="128"/>
                      <a:pt x="507" y="112"/>
                      <a:pt x="546" y="107"/>
                    </a:cubicBezTo>
                    <a:cubicBezTo>
                      <a:pt x="591" y="101"/>
                      <a:pt x="636" y="98"/>
                      <a:pt x="681" y="102"/>
                    </a:cubicBezTo>
                    <a:cubicBezTo>
                      <a:pt x="701" y="104"/>
                      <a:pt x="720" y="111"/>
                      <a:pt x="739" y="116"/>
                    </a:cubicBezTo>
                    <a:cubicBezTo>
                      <a:pt x="755" y="119"/>
                      <a:pt x="771" y="124"/>
                      <a:pt x="786" y="128"/>
                    </a:cubicBezTo>
                    <a:cubicBezTo>
                      <a:pt x="799" y="131"/>
                      <a:pt x="809" y="138"/>
                      <a:pt x="822" y="141"/>
                    </a:cubicBezTo>
                    <a:cubicBezTo>
                      <a:pt x="849" y="145"/>
                      <a:pt x="875" y="156"/>
                      <a:pt x="900" y="167"/>
                    </a:cubicBezTo>
                    <a:cubicBezTo>
                      <a:pt x="924" y="177"/>
                      <a:pt x="944" y="193"/>
                      <a:pt x="965" y="206"/>
                    </a:cubicBezTo>
                    <a:cubicBezTo>
                      <a:pt x="1010" y="233"/>
                      <a:pt x="1051" y="266"/>
                      <a:pt x="1082" y="310"/>
                    </a:cubicBezTo>
                    <a:cubicBezTo>
                      <a:pt x="1114" y="356"/>
                      <a:pt x="1145" y="403"/>
                      <a:pt x="1167" y="454"/>
                    </a:cubicBezTo>
                    <a:cubicBezTo>
                      <a:pt x="1182" y="491"/>
                      <a:pt x="1195" y="529"/>
                      <a:pt x="1202" y="569"/>
                    </a:cubicBezTo>
                    <a:cubicBezTo>
                      <a:pt x="1206" y="594"/>
                      <a:pt x="1214" y="620"/>
                      <a:pt x="1216" y="645"/>
                    </a:cubicBezTo>
                    <a:cubicBezTo>
                      <a:pt x="1218" y="681"/>
                      <a:pt x="1221" y="716"/>
                      <a:pt x="1215" y="752"/>
                    </a:cubicBezTo>
                    <a:close/>
                  </a:path>
                </a:pathLst>
              </a:custGeom>
              <a:solidFill>
                <a:srgbClr val="F5AD1A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  <p:txBody>
              <a:bodyPr vert="horz" wrap="none" lIns="91440" tIns="45720" rIns="91440" bIns="45720" rtlCol="0" anchor="ctr" anchorCtr="0"/>
              <a:lstStyle/>
              <a:p>
                <a:pPr algn="ctr">
                  <a:defRPr/>
                </a:pPr>
                <a:r>
                  <a:rPr lang="en-US" sz="1800" b="1" i="0">
                    <a:solidFill>
                      <a:srgbClr val="2F2F2F">
                        <a:alpha val="100000"/>
                      </a:srgbClr>
                    </a:solidFill>
                    <a:latin typeface="Arial" panose="020B0604020202020204"/>
                    <a:ea typeface="Arial" panose="020B0604020202020204"/>
                    <a:cs typeface="Arial" panose="020B0604020202020204"/>
                  </a:rPr>
                  <a:t>3</a:t>
                </a:r>
                <a:endParaRPr lang="en-US" sz="1100"/>
              </a:p>
            </p:txBody>
          </p:sp>
        </p:grpSp>
      </p:grpSp>
      <p:sp>
        <p:nvSpPr>
          <p:cNvPr id="18" name="TextBox 18"/>
          <p:cNvSpPr txBox="1"/>
          <p:nvPr/>
        </p:nvSpPr>
        <p:spPr>
          <a:xfrm>
            <a:off x="660400" y="128587"/>
            <a:ext cx="10858500" cy="900112"/>
          </a:xfrm>
          <a:prstGeom prst="rect">
            <a:avLst/>
          </a:prstGeom>
          <a:ln>
            <a:headEnd type="none"/>
            <a:tailEnd type="none"/>
          </a:ln>
        </p:spPr>
        <p:txBody>
          <a:bodyPr vert="horz" wrap="square" lIns="91440" tIns="45720" rIns="91440" bIns="45720" rtlCol="0" anchor="b" anchorCtr="0"/>
          <a:lstStyle/>
          <a:p>
            <a:pPr algn="l">
              <a:lnSpc>
                <a:spcPct val="100000"/>
              </a:lnSpc>
              <a:spcBef>
                <a:spcPts val="0"/>
              </a:spcBef>
              <a:defRPr/>
            </a:pPr>
            <a:r>
              <a:rPr lang="en-US" sz="2800" b="1" i="0">
                <a:solidFill>
                  <a:srgbClr val="2F2F2F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组织与制度保障</a:t>
            </a:r>
            <a:endParaRPr lang="en-US" sz="110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07b04893-eb77-4c0c-8794-96886956adc4"/>
          <p:cNvSpPr txBox="1"/>
          <p:nvPr/>
        </p:nvSpPr>
        <p:spPr>
          <a:xfrm>
            <a:off x="7861300" y="6409690"/>
            <a:ext cx="3657600" cy="274320"/>
          </a:xfrm>
          <a:prstGeom prst="rect">
            <a:avLst/>
          </a:prstGeom>
          <a:ln>
            <a:headEnd type="none"/>
            <a:tailEnd type="none"/>
          </a:ln>
        </p:spPr>
        <p:txBody>
          <a:bodyPr vert="horz" wrap="square" lIns="91440" tIns="45720" rIns="91440" bIns="45720" rtlCol="0" anchor="ctr" anchorCtr="0"/>
          <a:lstStyle/>
          <a:p>
            <a:pPr algn="r">
              <a:defRPr/>
            </a:pPr>
            <a:r>
              <a:rPr lang="en-US" sz="1000" b="0" i="0">
                <a:solidFill>
                  <a:srgbClr val="2F2F2F">
                    <a:alpha val="100000"/>
                    <a:tint val="75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4</a:t>
            </a:r>
            <a:endParaRPr lang="en-US" sz="1100"/>
          </a:p>
        </p:txBody>
      </p:sp>
      <p:grpSp>
        <p:nvGrpSpPr>
          <p:cNvPr id="3" name="Group 3"/>
          <p:cNvGrpSpPr/>
          <p:nvPr/>
        </p:nvGrpSpPr>
        <p:grpSpPr>
          <a:xfrm rot="0">
            <a:off x="1" y="1130299"/>
            <a:ext cx="12192001" cy="5727701"/>
            <a:chOff x="1" y="1130299"/>
            <a:chExt cx="12192001" cy="5727701"/>
          </a:xfrm>
        </p:grpSpPr>
        <p:sp>
          <p:nvSpPr>
            <p:cNvPr id="4" name="AutoShape 4"/>
            <p:cNvSpPr/>
            <p:nvPr/>
          </p:nvSpPr>
          <p:spPr>
            <a:xfrm flipH="1">
              <a:off x="1" y="1130300"/>
              <a:ext cx="12192001" cy="5727700"/>
            </a:xfrm>
            <a:prstGeom prst="rect">
              <a:avLst/>
            </a:prstGeom>
            <a:solidFill>
              <a:srgbClr val="F5AD1A">
                <a:alpha val="100000"/>
              </a:srgbClr>
            </a:solidFill>
            <a:ln>
              <a:prstDash val="solid"/>
              <a:headEnd type="none"/>
              <a:tailEnd type="none"/>
            </a:ln>
          </p:spPr>
        </p:sp>
        <p:sp>
          <p:nvSpPr>
            <p:cNvPr id="5" name="TextBox 5"/>
            <p:cNvSpPr txBox="1"/>
            <p:nvPr/>
          </p:nvSpPr>
          <p:spPr>
            <a:xfrm>
              <a:off x="660400" y="1130299"/>
              <a:ext cx="10858500" cy="1071033"/>
            </a:xfrm>
            <a:prstGeom prst="rect">
              <a:avLst/>
            </a:prstGeom>
            <a:ln>
              <a:prstDash val="solid"/>
              <a:headEnd type="none"/>
              <a:tailEnd type="none"/>
            </a:ln>
          </p:spPr>
          <p:txBody>
            <a:bodyPr vert="horz" wrap="square" lIns="91440" tIns="45720" rIns="91440" bIns="45720" rtlCol="0" anchor="ctr" anchorCtr="0"/>
            <a:lstStyle/>
            <a:p>
              <a:pPr algn="ctr">
                <a:defRPr/>
              </a:pPr>
              <a:r>
                <a:rPr lang="en-US" sz="2400" b="1" i="0">
                  <a:solidFill>
                    <a:srgbClr val="FFFFFF">
                      <a:alpha val="100000"/>
                    </a:srgbClr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rPr>
                <a:t>加强部门联动，严肃计划执行</a:t>
              </a:r>
              <a:endParaRPr lang="en-US" sz="1100"/>
            </a:p>
          </p:txBody>
        </p:sp>
        <p:grpSp>
          <p:nvGrpSpPr>
            <p:cNvPr id="6" name="Group 6"/>
            <p:cNvGrpSpPr/>
            <p:nvPr/>
          </p:nvGrpSpPr>
          <p:grpSpPr>
            <a:xfrm rot="0">
              <a:off x="660399" y="2370667"/>
              <a:ext cx="10858500" cy="3763433"/>
              <a:chOff x="660400" y="2370667"/>
              <a:chExt cx="7974535" cy="3763433"/>
            </a:xfrm>
          </p:grpSpPr>
          <p:sp>
            <p:nvSpPr>
              <p:cNvPr id="7" name="AutoShape 7"/>
              <p:cNvSpPr/>
              <p:nvPr/>
            </p:nvSpPr>
            <p:spPr>
              <a:xfrm flipV="1">
                <a:off x="3184754" y="3175698"/>
                <a:ext cx="0" cy="2958402"/>
              </a:xfrm>
              <a:prstGeom prst="line">
                <a:avLst/>
              </a:prstGeom>
              <a:ln w="6350">
                <a:solidFill>
                  <a:srgbClr val="FFFFFF">
                    <a:alpha val="50196"/>
                  </a:srgbClr>
                </a:solidFill>
                <a:prstDash val="solid"/>
                <a:headEnd type="none"/>
                <a:tailEnd type="none"/>
              </a:ln>
            </p:spPr>
          </p:sp>
          <p:sp>
            <p:nvSpPr>
              <p:cNvPr id="8" name="AutoShape 8"/>
              <p:cNvSpPr/>
              <p:nvPr/>
            </p:nvSpPr>
            <p:spPr>
              <a:xfrm flipV="1">
                <a:off x="6093054" y="3169348"/>
                <a:ext cx="0" cy="2958402"/>
              </a:xfrm>
              <a:prstGeom prst="line">
                <a:avLst/>
              </a:prstGeom>
              <a:ln w="6350">
                <a:solidFill>
                  <a:srgbClr val="FFFFFF">
                    <a:alpha val="50196"/>
                  </a:srgbClr>
                </a:solidFill>
                <a:prstDash val="solid"/>
                <a:headEnd type="none"/>
                <a:tailEnd type="none"/>
              </a:ln>
            </p:spPr>
          </p:sp>
          <p:grpSp>
            <p:nvGrpSpPr>
              <p:cNvPr id="9" name="Group 9"/>
              <p:cNvGrpSpPr/>
              <p:nvPr/>
            </p:nvGrpSpPr>
            <p:grpSpPr>
              <a:xfrm rot="0">
                <a:off x="660400" y="2370667"/>
                <a:ext cx="2206605" cy="3763433"/>
                <a:chOff x="660400" y="2370667"/>
                <a:chExt cx="2206605" cy="3763433"/>
              </a:xfrm>
            </p:grpSpPr>
            <p:sp>
              <p:nvSpPr>
                <p:cNvPr id="10" name="TextBox 10"/>
                <p:cNvSpPr txBox="1"/>
                <p:nvPr/>
              </p:nvSpPr>
              <p:spPr>
                <a:xfrm>
                  <a:off x="660400" y="4807376"/>
                  <a:ext cx="2206605" cy="1326724"/>
                </a:xfrm>
                <a:prstGeom prst="rect">
                  <a:avLst/>
                </a:prstGeom>
                <a:ln>
                  <a:headEnd type="none"/>
                  <a:tailEnd type="none"/>
                </a:ln>
              </p:spPr>
              <p:txBody>
                <a:bodyPr vert="horz" wrap="square" lIns="91440" tIns="45720" rIns="91440" bIns="45720" rtlCol="0" anchor="t" anchorCtr="0"/>
                <a:lstStyle/>
                <a:p>
                  <a:pPr algn="l">
                    <a:lnSpc>
                      <a:spcPct val="120000"/>
                    </a:lnSpc>
                    <a:defRPr/>
                  </a:pPr>
                  <a:r>
                    <a:rPr lang="en-US" sz="1200" b="0" i="0">
                      <a:solidFill>
                        <a:srgbClr val="FFFFFF">
                          <a:alpha val="100000"/>
                        </a:srgbClr>
                      </a:solidFill>
                      <a:latin typeface="微软雅黑" panose="020B0503020204020204" charset="-122"/>
                      <a:ea typeface="微软雅黑" panose="020B0503020204020204" charset="-122"/>
                      <a:cs typeface="微软雅黑" panose="020B0503020204020204" charset="-122"/>
                    </a:rPr>
                    <a:t>强化自然资源与规划、行政审批、税务等部门间的业务协同和信息共享，简化审批流程，提高供地服务效率。</a:t>
                  </a:r>
                  <a:endParaRPr lang="en-US" sz="1100"/>
                </a:p>
              </p:txBody>
            </p:sp>
            <p:sp>
              <p:nvSpPr>
                <p:cNvPr id="11" name="TextBox 11"/>
                <p:cNvSpPr txBox="1"/>
                <p:nvPr/>
              </p:nvSpPr>
              <p:spPr>
                <a:xfrm>
                  <a:off x="660400" y="4097867"/>
                  <a:ext cx="2206605" cy="709510"/>
                </a:xfrm>
                <a:prstGeom prst="rect">
                  <a:avLst/>
                </a:prstGeom>
                <a:ln>
                  <a:headEnd type="none"/>
                  <a:tailEnd type="none"/>
                </a:ln>
              </p:spPr>
              <p:txBody>
                <a:bodyPr vert="horz" wrap="square" lIns="91440" tIns="45720" rIns="91440" bIns="45720" rtlCol="0" anchor="b" anchorCtr="0"/>
                <a:lstStyle/>
                <a:p>
                  <a:pPr algn="l">
                    <a:spcBef>
                      <a:spcPts val="0"/>
                    </a:spcBef>
                    <a:defRPr/>
                  </a:pPr>
                  <a:r>
                    <a:rPr lang="en-US" sz="1800" b="1" i="0">
                      <a:solidFill>
                        <a:srgbClr val="FFFFFF">
                          <a:alpha val="100000"/>
                        </a:srgbClr>
                      </a:solidFill>
                      <a:latin typeface="微软雅黑" panose="020B0503020204020204" charset="-122"/>
                      <a:ea typeface="微软雅黑" panose="020B0503020204020204" charset="-122"/>
                      <a:cs typeface="微软雅黑" panose="020B0503020204020204" charset="-122"/>
                    </a:rPr>
                    <a:t>加强部门协同联动</a:t>
                  </a:r>
                  <a:endParaRPr lang="en-US" sz="1100"/>
                </a:p>
              </p:txBody>
            </p:sp>
            <p:sp>
              <p:nvSpPr>
                <p:cNvPr id="12" name="TextBox 12"/>
                <p:cNvSpPr txBox="1"/>
                <p:nvPr/>
              </p:nvSpPr>
              <p:spPr>
                <a:xfrm>
                  <a:off x="660400" y="2370667"/>
                  <a:ext cx="2206605" cy="1620871"/>
                </a:xfrm>
                <a:prstGeom prst="rect">
                  <a:avLst/>
                </a:prstGeom>
                <a:ln>
                  <a:headEnd type="none"/>
                  <a:tailEnd type="none"/>
                </a:ln>
              </p:spPr>
              <p:txBody>
                <a:bodyPr vert="horz" wrap="square" lIns="91440" tIns="45720" rIns="91440" bIns="45720" rtlCol="0" anchor="b" anchorCtr="0"/>
                <a:lstStyle/>
                <a:p>
                  <a:pPr algn="l">
                    <a:spcBef>
                      <a:spcPts val="0"/>
                    </a:spcBef>
                    <a:defRPr/>
                  </a:pPr>
                  <a:r>
                    <a:rPr lang="en-US" sz="5400" b="1" i="0">
                      <a:solidFill>
                        <a:srgbClr val="FFFFFF">
                          <a:alpha val="100000"/>
                        </a:srgbClr>
                      </a:solidFill>
                      <a:latin typeface="Arial" panose="020B0604020202020204"/>
                      <a:ea typeface="Arial" panose="020B0604020202020204"/>
                      <a:cs typeface="Arial" panose="020B0604020202020204"/>
                    </a:rPr>
                    <a:t>01</a:t>
                  </a:r>
                  <a:endParaRPr lang="en-US" sz="1100"/>
                </a:p>
              </p:txBody>
            </p:sp>
          </p:grpSp>
          <p:grpSp>
            <p:nvGrpSpPr>
              <p:cNvPr id="13" name="Group 13"/>
              <p:cNvGrpSpPr/>
              <p:nvPr/>
            </p:nvGrpSpPr>
            <p:grpSpPr>
              <a:xfrm rot="0">
                <a:off x="3544365" y="2370667"/>
                <a:ext cx="2206605" cy="3763433"/>
                <a:chOff x="3544365" y="2370667"/>
                <a:chExt cx="2206605" cy="3763433"/>
              </a:xfrm>
            </p:grpSpPr>
            <p:sp>
              <p:nvSpPr>
                <p:cNvPr id="14" name="TextBox 14"/>
                <p:cNvSpPr txBox="1"/>
                <p:nvPr/>
              </p:nvSpPr>
              <p:spPr>
                <a:xfrm>
                  <a:off x="3544365" y="4807376"/>
                  <a:ext cx="2206605" cy="1326724"/>
                </a:xfrm>
                <a:prstGeom prst="rect">
                  <a:avLst/>
                </a:prstGeom>
                <a:ln>
                  <a:headEnd type="none"/>
                  <a:tailEnd type="none"/>
                </a:ln>
              </p:spPr>
              <p:txBody>
                <a:bodyPr vert="horz" wrap="square" lIns="91440" tIns="45720" rIns="91440" bIns="45720" rtlCol="0" anchor="t" anchorCtr="0"/>
                <a:lstStyle/>
                <a:p>
                  <a:pPr algn="l">
                    <a:lnSpc>
                      <a:spcPct val="120000"/>
                    </a:lnSpc>
                    <a:defRPr/>
                  </a:pPr>
                  <a:r>
                    <a:rPr lang="en-US" sz="1200" b="0" i="0">
                      <a:solidFill>
                        <a:srgbClr val="FFFFFF">
                          <a:alpha val="100000"/>
                        </a:srgbClr>
                      </a:solidFill>
                      <a:latin typeface="微软雅黑" panose="020B0503020204020204" charset="-122"/>
                      <a:ea typeface="微软雅黑" panose="020B0503020204020204" charset="-122"/>
                      <a:cs typeface="微软雅黑" panose="020B0503020204020204" charset="-122"/>
                    </a:rPr>
                    <a:t>建立健全土地市场动态监测系统，及时公开土地供应信息，接受社会监督，确保土地市场公开、公平、公正。</a:t>
                  </a:r>
                  <a:endParaRPr lang="en-US" sz="1100"/>
                </a:p>
              </p:txBody>
            </p:sp>
            <p:sp>
              <p:nvSpPr>
                <p:cNvPr id="15" name="TextBox 15"/>
                <p:cNvSpPr txBox="1"/>
                <p:nvPr/>
              </p:nvSpPr>
              <p:spPr>
                <a:xfrm>
                  <a:off x="3544365" y="4097867"/>
                  <a:ext cx="2206605" cy="709510"/>
                </a:xfrm>
                <a:prstGeom prst="rect">
                  <a:avLst/>
                </a:prstGeom>
                <a:ln>
                  <a:headEnd type="none"/>
                  <a:tailEnd type="none"/>
                </a:ln>
              </p:spPr>
              <p:txBody>
                <a:bodyPr vert="horz" wrap="square" lIns="91440" tIns="45720" rIns="91440" bIns="45720" rtlCol="0" anchor="b" anchorCtr="0"/>
                <a:lstStyle/>
                <a:p>
                  <a:pPr algn="l">
                    <a:spcBef>
                      <a:spcPts val="0"/>
                    </a:spcBef>
                    <a:defRPr/>
                  </a:pPr>
                  <a:r>
                    <a:rPr lang="en-US" sz="1800" b="1" i="0">
                      <a:solidFill>
                        <a:srgbClr val="FFFFFF">
                          <a:alpha val="100000"/>
                        </a:srgbClr>
                      </a:solidFill>
                      <a:latin typeface="微软雅黑" panose="020B0503020204020204" charset="-122"/>
                      <a:ea typeface="微软雅黑" panose="020B0503020204020204" charset="-122"/>
                      <a:cs typeface="微软雅黑" panose="020B0503020204020204" charset="-122"/>
                    </a:rPr>
                    <a:t>发挥市场监督作用</a:t>
                  </a:r>
                  <a:endParaRPr lang="en-US" sz="1100"/>
                </a:p>
              </p:txBody>
            </p:sp>
            <p:sp>
              <p:nvSpPr>
                <p:cNvPr id="16" name="TextBox 16"/>
                <p:cNvSpPr txBox="1"/>
                <p:nvPr/>
              </p:nvSpPr>
              <p:spPr>
                <a:xfrm>
                  <a:off x="3544365" y="2370667"/>
                  <a:ext cx="2206605" cy="1620871"/>
                </a:xfrm>
                <a:prstGeom prst="rect">
                  <a:avLst/>
                </a:prstGeom>
                <a:ln>
                  <a:headEnd type="none"/>
                  <a:tailEnd type="none"/>
                </a:ln>
              </p:spPr>
              <p:txBody>
                <a:bodyPr vert="horz" wrap="square" lIns="91440" tIns="45720" rIns="91440" bIns="45720" rtlCol="0" anchor="b" anchorCtr="0"/>
                <a:lstStyle/>
                <a:p>
                  <a:pPr algn="l">
                    <a:spcBef>
                      <a:spcPts val="0"/>
                    </a:spcBef>
                    <a:defRPr/>
                  </a:pPr>
                  <a:r>
                    <a:rPr lang="en-US" sz="5400" b="1" i="0">
                      <a:solidFill>
                        <a:srgbClr val="FFFFFF">
                          <a:alpha val="100000"/>
                        </a:srgbClr>
                      </a:solidFill>
                      <a:latin typeface="Arial" panose="020B0604020202020204"/>
                      <a:ea typeface="Arial" panose="020B0604020202020204"/>
                      <a:cs typeface="Arial" panose="020B0604020202020204"/>
                    </a:rPr>
                    <a:t>02</a:t>
                  </a:r>
                  <a:endParaRPr lang="en-US" sz="1100"/>
                </a:p>
              </p:txBody>
            </p:sp>
          </p:grpSp>
          <p:grpSp>
            <p:nvGrpSpPr>
              <p:cNvPr id="17" name="Group 17"/>
              <p:cNvGrpSpPr/>
              <p:nvPr/>
            </p:nvGrpSpPr>
            <p:grpSpPr>
              <a:xfrm rot="0">
                <a:off x="6428330" y="2370667"/>
                <a:ext cx="2206605" cy="3763433"/>
                <a:chOff x="6428330" y="2370667"/>
                <a:chExt cx="2206605" cy="3763433"/>
              </a:xfrm>
            </p:grpSpPr>
            <p:sp>
              <p:nvSpPr>
                <p:cNvPr id="18" name="TextBox 18"/>
                <p:cNvSpPr txBox="1"/>
                <p:nvPr/>
              </p:nvSpPr>
              <p:spPr>
                <a:xfrm>
                  <a:off x="6428330" y="4807376"/>
                  <a:ext cx="2206605" cy="1326724"/>
                </a:xfrm>
                <a:prstGeom prst="rect">
                  <a:avLst/>
                </a:prstGeom>
                <a:ln>
                  <a:headEnd type="none"/>
                  <a:tailEnd type="none"/>
                </a:ln>
              </p:spPr>
              <p:txBody>
                <a:bodyPr vert="horz" wrap="square" lIns="91440" tIns="45720" rIns="91440" bIns="45720" rtlCol="0" anchor="t" anchorCtr="0"/>
                <a:lstStyle/>
                <a:p>
                  <a:pPr algn="l">
                    <a:lnSpc>
                      <a:spcPct val="120000"/>
                    </a:lnSpc>
                    <a:defRPr/>
                  </a:pPr>
                  <a:r>
                    <a:rPr lang="en-US" sz="1200" b="0" i="0">
                      <a:solidFill>
                        <a:srgbClr val="FFFFFF">
                          <a:alpha val="100000"/>
                        </a:srgbClr>
                      </a:solidFill>
                      <a:latin typeface="微软雅黑" panose="020B0503020204020204" charset="-122"/>
                      <a:ea typeface="微软雅黑" panose="020B0503020204020204" charset="-122"/>
                      <a:cs typeface="微软雅黑" panose="020B0503020204020204" charset="-122"/>
                    </a:rPr>
                    <a:t>依法按计划供应土地，对违反计划供地的行为进行严肃查处，维护计划的严肃性和权威性。</a:t>
                  </a:r>
                  <a:endParaRPr lang="en-US" sz="1100"/>
                </a:p>
              </p:txBody>
            </p:sp>
            <p:sp>
              <p:nvSpPr>
                <p:cNvPr id="19" name="TextBox 19"/>
                <p:cNvSpPr txBox="1"/>
                <p:nvPr/>
              </p:nvSpPr>
              <p:spPr>
                <a:xfrm>
                  <a:off x="6428330" y="4097867"/>
                  <a:ext cx="2206605" cy="709510"/>
                </a:xfrm>
                <a:prstGeom prst="rect">
                  <a:avLst/>
                </a:prstGeom>
                <a:ln>
                  <a:headEnd type="none"/>
                  <a:tailEnd type="none"/>
                </a:ln>
              </p:spPr>
              <p:txBody>
                <a:bodyPr vert="horz" wrap="square" lIns="91440" tIns="45720" rIns="91440" bIns="45720" rtlCol="0" anchor="b" anchorCtr="0"/>
                <a:lstStyle/>
                <a:p>
                  <a:pPr algn="l">
                    <a:spcBef>
                      <a:spcPts val="0"/>
                    </a:spcBef>
                    <a:defRPr/>
                  </a:pPr>
                  <a:r>
                    <a:rPr lang="en-US" sz="1800" b="1" i="0">
                      <a:solidFill>
                        <a:srgbClr val="FFFFFF">
                          <a:alpha val="100000"/>
                        </a:srgbClr>
                      </a:solidFill>
                      <a:latin typeface="微软雅黑" panose="020B0503020204020204" charset="-122"/>
                      <a:ea typeface="微软雅黑" panose="020B0503020204020204" charset="-122"/>
                      <a:cs typeface="微软雅黑" panose="020B0503020204020204" charset="-122"/>
                    </a:rPr>
                    <a:t>严格计划执行纪律</a:t>
                  </a:r>
                  <a:endParaRPr lang="en-US" sz="1100"/>
                </a:p>
              </p:txBody>
            </p:sp>
            <p:sp>
              <p:nvSpPr>
                <p:cNvPr id="20" name="TextBox 20"/>
                <p:cNvSpPr txBox="1"/>
                <p:nvPr/>
              </p:nvSpPr>
              <p:spPr>
                <a:xfrm>
                  <a:off x="6428330" y="2370667"/>
                  <a:ext cx="2206605" cy="1620871"/>
                </a:xfrm>
                <a:prstGeom prst="rect">
                  <a:avLst/>
                </a:prstGeom>
                <a:ln>
                  <a:headEnd type="none"/>
                  <a:tailEnd type="none"/>
                </a:ln>
              </p:spPr>
              <p:txBody>
                <a:bodyPr vert="horz" wrap="square" lIns="91440" tIns="45720" rIns="91440" bIns="45720" rtlCol="0" anchor="b" anchorCtr="0"/>
                <a:lstStyle/>
                <a:p>
                  <a:pPr algn="l">
                    <a:spcBef>
                      <a:spcPts val="0"/>
                    </a:spcBef>
                    <a:defRPr/>
                  </a:pPr>
                  <a:r>
                    <a:rPr lang="en-US" sz="5400" b="1" i="0">
                      <a:solidFill>
                        <a:srgbClr val="FFFFFF">
                          <a:alpha val="100000"/>
                        </a:srgbClr>
                      </a:solidFill>
                      <a:latin typeface="Arial" panose="020B0604020202020204"/>
                      <a:ea typeface="Arial" panose="020B0604020202020204"/>
                      <a:cs typeface="Arial" panose="020B0604020202020204"/>
                    </a:rPr>
                    <a:t>03</a:t>
                  </a:r>
                  <a:endParaRPr lang="en-US" sz="1100"/>
                </a:p>
              </p:txBody>
            </p:sp>
          </p:grpSp>
        </p:grpSp>
      </p:grpSp>
      <p:sp>
        <p:nvSpPr>
          <p:cNvPr id="21" name="TextBox 21"/>
          <p:cNvSpPr txBox="1"/>
          <p:nvPr/>
        </p:nvSpPr>
        <p:spPr>
          <a:xfrm>
            <a:off x="660400" y="128587"/>
            <a:ext cx="10858500" cy="900112"/>
          </a:xfrm>
          <a:prstGeom prst="rect">
            <a:avLst/>
          </a:prstGeom>
          <a:ln>
            <a:headEnd type="none"/>
            <a:tailEnd type="none"/>
          </a:ln>
        </p:spPr>
        <p:txBody>
          <a:bodyPr vert="horz" wrap="square" lIns="91440" tIns="45720" rIns="91440" bIns="45720" rtlCol="0" anchor="b" anchorCtr="0"/>
          <a:lstStyle/>
          <a:p>
            <a:pPr algn="l">
              <a:lnSpc>
                <a:spcPct val="100000"/>
              </a:lnSpc>
              <a:spcBef>
                <a:spcPts val="0"/>
              </a:spcBef>
              <a:defRPr/>
            </a:pPr>
            <a:r>
              <a:rPr lang="en-US" sz="2800" b="1" i="0">
                <a:solidFill>
                  <a:srgbClr val="2F2F2F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协同与监督</a:t>
            </a:r>
            <a:endParaRPr lang="en-US" sz="110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660400" y="1130300"/>
            <a:ext cx="5386171" cy="3049814"/>
          </a:xfrm>
          <a:prstGeom prst="rect">
            <a:avLst/>
          </a:prstGeom>
          <a:ln>
            <a:headEnd type="none"/>
            <a:tailEnd type="none"/>
          </a:ln>
        </p:spPr>
        <p:txBody>
          <a:bodyPr vert="horz" wrap="square" lIns="91440" tIns="45720" rIns="91440" bIns="45720" rtlCol="0" anchor="ctr" anchorCtr="0"/>
          <a:lstStyle/>
          <a:p>
            <a:pPr algn="l">
              <a:lnSpc>
                <a:spcPct val="100000"/>
              </a:lnSpc>
              <a:spcBef>
                <a:spcPts val="0"/>
              </a:spcBef>
              <a:defRPr/>
            </a:pPr>
            <a:r>
              <a:rPr lang="en-US" sz="4800" b="1" i="0">
                <a:solidFill>
                  <a:srgbClr val="2F2F2F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谢谢观看</a:t>
            </a:r>
            <a:endParaRPr lang="en-US" sz="11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/>
          <p:nvPr/>
        </p:nvGrpSpPr>
        <p:grpSpPr>
          <a:xfrm rot="0">
            <a:off x="0" y="1130300"/>
            <a:ext cx="12192000" cy="4305311"/>
            <a:chOff x="0" y="1130300"/>
            <a:chExt cx="12192000" cy="4305311"/>
          </a:xfrm>
        </p:grpSpPr>
        <p:sp>
          <p:nvSpPr>
            <p:cNvPr id="4" name="AutoShape 4"/>
            <p:cNvSpPr/>
            <p:nvPr/>
          </p:nvSpPr>
          <p:spPr>
            <a:xfrm>
              <a:off x="0" y="3406786"/>
              <a:ext cx="12192000" cy="1076060"/>
            </a:xfrm>
            <a:prstGeom prst="rect">
              <a:avLst/>
            </a:prstGeom>
            <a:solidFill>
              <a:srgbClr val="F5AD1A">
                <a:alpha val="10196"/>
              </a:srgbClr>
            </a:solidFill>
            <a:ln>
              <a:prstDash val="solid"/>
              <a:headEnd type="none"/>
              <a:tailEnd type="none"/>
            </a:ln>
          </p:spPr>
        </p:sp>
        <p:sp>
          <p:nvSpPr>
            <p:cNvPr id="5" name="AutoShape 5"/>
            <p:cNvSpPr/>
            <p:nvPr/>
          </p:nvSpPr>
          <p:spPr>
            <a:xfrm>
              <a:off x="660400" y="3944816"/>
              <a:ext cx="10858500" cy="0"/>
            </a:xfrm>
            <a:prstGeom prst="straightConnector1">
              <a:avLst/>
            </a:prstGeom>
            <a:ln w="6350">
              <a:gradFill>
                <a:gsLst>
                  <a:gs pos="0">
                    <a:srgbClr val="F5AD1A">
                      <a:alpha val="0"/>
                    </a:srgbClr>
                  </a:gs>
                  <a:gs pos="100000">
                    <a:srgbClr val="F5AD1A">
                      <a:alpha val="100000"/>
                    </a:srgbClr>
                  </a:gs>
                </a:gsLst>
                <a:lin ang="0"/>
              </a:gradFill>
              <a:prstDash val="solid"/>
              <a:headEnd type="none"/>
              <a:tailEnd type="triangle"/>
            </a:ln>
          </p:spPr>
        </p:sp>
        <p:grpSp>
          <p:nvGrpSpPr>
            <p:cNvPr id="6" name="Group 6"/>
            <p:cNvGrpSpPr/>
            <p:nvPr/>
          </p:nvGrpSpPr>
          <p:grpSpPr>
            <a:xfrm rot="0">
              <a:off x="660400" y="3650127"/>
              <a:ext cx="2568077" cy="1785484"/>
              <a:chOff x="430475" y="3650127"/>
              <a:chExt cx="2568077" cy="1785484"/>
            </a:xfrm>
          </p:grpSpPr>
          <p:sp>
            <p:nvSpPr>
              <p:cNvPr id="7" name="TextBox 7"/>
              <p:cNvSpPr txBox="1"/>
              <p:nvPr/>
            </p:nvSpPr>
            <p:spPr>
              <a:xfrm>
                <a:off x="1411803" y="3650127"/>
                <a:ext cx="586504" cy="586504"/>
              </a:xfrm>
              <a:prstGeom prst="ellipse">
                <a:avLst/>
              </a:prstGeom>
              <a:gradFill>
                <a:gsLst>
                  <a:gs pos="0">
                    <a:srgbClr val="F5AD1A">
                      <a:alpha val="100000"/>
                      <a:lumMod val="60000"/>
                      <a:lumOff val="40000"/>
                    </a:srgbClr>
                  </a:gs>
                  <a:gs pos="75000">
                    <a:srgbClr val="F5AD1A">
                      <a:alpha val="100000"/>
                    </a:srgbClr>
                  </a:gs>
                </a:gsLst>
                <a:lin ang="2700000"/>
              </a:gradFill>
              <a:ln w="12700">
                <a:solidFill>
                  <a:srgbClr val="FFFFFF">
                    <a:alpha val="100000"/>
                  </a:srgbClr>
                </a:solidFill>
                <a:prstDash val="solid"/>
                <a:headEnd type="none"/>
                <a:tailEnd type="none"/>
              </a:ln>
            </p:spPr>
            <p:txBody>
              <a:bodyPr vert="horz" wrap="none" lIns="91440" tIns="45720" rIns="91440" bIns="45720" rtlCol="0" anchor="ctr" anchorCtr="0"/>
              <a:lstStyle/>
              <a:p>
                <a:pPr algn="ctr">
                  <a:defRPr/>
                </a:pPr>
                <a:r>
                  <a:rPr lang="en-US" sz="1800" b="1" i="0">
                    <a:solidFill>
                      <a:srgbClr val="FFFFFF">
                        <a:alpha val="100000"/>
                      </a:srgbClr>
                    </a:solidFill>
                    <a:latin typeface="Arial" panose="020B0604020202020204"/>
                    <a:ea typeface="Arial" panose="020B0604020202020204"/>
                    <a:cs typeface="Arial" panose="020B0604020202020204"/>
                  </a:rPr>
                  <a:t>01</a:t>
                </a:r>
                <a:endParaRPr lang="en-US" sz="1100"/>
              </a:p>
            </p:txBody>
          </p:sp>
          <p:grpSp>
            <p:nvGrpSpPr>
              <p:cNvPr id="8" name="Group 8"/>
              <p:cNvGrpSpPr/>
              <p:nvPr/>
            </p:nvGrpSpPr>
            <p:grpSpPr>
              <a:xfrm rot="0">
                <a:off x="430475" y="4236631"/>
                <a:ext cx="2568077" cy="1198980"/>
                <a:chOff x="1670227" y="4601292"/>
                <a:chExt cx="2568077" cy="1198980"/>
              </a:xfrm>
            </p:grpSpPr>
            <p:sp>
              <p:nvSpPr>
                <p:cNvPr id="9" name="TextBox 9"/>
                <p:cNvSpPr txBox="1"/>
                <p:nvPr/>
              </p:nvSpPr>
              <p:spPr>
                <a:xfrm>
                  <a:off x="1670227" y="5090848"/>
                  <a:ext cx="2568077" cy="709424"/>
                </a:xfrm>
                <a:prstGeom prst="rect">
                  <a:avLst/>
                </a:prstGeom>
                <a:ln>
                  <a:headEnd type="none"/>
                  <a:tailEnd type="none"/>
                </a:ln>
              </p:spPr>
              <p:txBody>
                <a:bodyPr vert="horz" wrap="square" lIns="91440" tIns="45720" rIns="91440" bIns="45720" rtlCol="0" anchor="t" anchorCtr="0"/>
                <a:lstStyle/>
                <a:p>
                  <a:pPr algn="l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r>
                    <a:rPr lang="en-US" sz="2000" b="1" i="0" strike="noStrike">
                      <a:solidFill>
                        <a:srgbClr val="2F2F2F">
                          <a:alpha val="100000"/>
                        </a:srgbClr>
                      </a:solidFill>
                      <a:latin typeface="微软雅黑" panose="020B0503020204020204" charset="-122"/>
                      <a:ea typeface="微软雅黑" panose="020B0503020204020204" charset="-122"/>
                      <a:cs typeface="微软雅黑" panose="020B0503020204020204" charset="-122"/>
                    </a:rPr>
                    <a:t>计划总览</a:t>
                  </a:r>
                  <a:endParaRPr lang="en-US" sz="1100"/>
                </a:p>
              </p:txBody>
            </p:sp>
            <p:sp>
              <p:nvSpPr>
                <p:cNvPr id="10" name="AutoShape 10"/>
                <p:cNvSpPr/>
                <p:nvPr/>
              </p:nvSpPr>
              <p:spPr>
                <a:xfrm>
                  <a:off x="2954266" y="4601292"/>
                  <a:ext cx="0" cy="387901"/>
                </a:xfrm>
                <a:prstGeom prst="line">
                  <a:avLst/>
                </a:prstGeom>
                <a:ln w="6350">
                  <a:gradFill>
                    <a:gsLst>
                      <a:gs pos="0">
                        <a:srgbClr val="F5AD1A">
                          <a:alpha val="0"/>
                        </a:srgbClr>
                      </a:gs>
                      <a:gs pos="100000">
                        <a:srgbClr val="F5AD1A">
                          <a:alpha val="100000"/>
                        </a:srgbClr>
                      </a:gs>
                    </a:gsLst>
                    <a:lin ang="0"/>
                  </a:gradFill>
                  <a:prstDash val="solid"/>
                  <a:headEnd type="none"/>
                  <a:tailEnd type="triangle"/>
                </a:ln>
              </p:spPr>
            </p:sp>
          </p:grpSp>
        </p:grpSp>
        <p:grpSp>
          <p:nvGrpSpPr>
            <p:cNvPr id="11" name="Group 11"/>
            <p:cNvGrpSpPr/>
            <p:nvPr/>
          </p:nvGrpSpPr>
          <p:grpSpPr>
            <a:xfrm rot="0">
              <a:off x="2694819" y="2441361"/>
              <a:ext cx="2568077" cy="1795270"/>
              <a:chOff x="2091348" y="2441361"/>
              <a:chExt cx="2568077" cy="1795270"/>
            </a:xfrm>
          </p:grpSpPr>
          <p:sp>
            <p:nvSpPr>
              <p:cNvPr id="12" name="TextBox 12"/>
              <p:cNvSpPr txBox="1"/>
              <p:nvPr/>
            </p:nvSpPr>
            <p:spPr>
              <a:xfrm>
                <a:off x="3088485" y="3650127"/>
                <a:ext cx="586504" cy="586504"/>
              </a:xfrm>
              <a:prstGeom prst="ellipse">
                <a:avLst/>
              </a:prstGeom>
              <a:gradFill>
                <a:gsLst>
                  <a:gs pos="0">
                    <a:srgbClr val="A25822">
                      <a:alpha val="100000"/>
                      <a:lumMod val="60000"/>
                      <a:lumOff val="40000"/>
                    </a:srgbClr>
                  </a:gs>
                  <a:gs pos="75000">
                    <a:srgbClr val="A25822">
                      <a:alpha val="100000"/>
                    </a:srgbClr>
                  </a:gs>
                </a:gsLst>
                <a:lin ang="2700000"/>
              </a:gradFill>
              <a:ln w="12700">
                <a:solidFill>
                  <a:srgbClr val="FFFFFF">
                    <a:alpha val="100000"/>
                  </a:srgbClr>
                </a:solidFill>
                <a:prstDash val="solid"/>
                <a:headEnd type="none"/>
                <a:tailEnd type="none"/>
              </a:ln>
            </p:spPr>
            <p:txBody>
              <a:bodyPr vert="horz" wrap="none" lIns="91440" tIns="45720" rIns="91440" bIns="45720" rtlCol="0" anchor="ctr" anchorCtr="0"/>
              <a:lstStyle/>
              <a:p>
                <a:pPr algn="ctr">
                  <a:defRPr/>
                </a:pPr>
                <a:r>
                  <a:rPr lang="en-US" sz="2000" b="1" i="0">
                    <a:solidFill>
                      <a:srgbClr val="FFFFFF">
                        <a:alpha val="100000"/>
                      </a:srgbClr>
                    </a:solidFill>
                    <a:latin typeface="Arial" panose="020B0604020202020204"/>
                    <a:ea typeface="Arial" panose="020B0604020202020204"/>
                    <a:cs typeface="Arial" panose="020B0604020202020204"/>
                  </a:rPr>
                  <a:t>02</a:t>
                </a:r>
                <a:endParaRPr lang="en-US" sz="1100"/>
              </a:p>
            </p:txBody>
          </p:sp>
          <p:grpSp>
            <p:nvGrpSpPr>
              <p:cNvPr id="13" name="Group 13"/>
              <p:cNvGrpSpPr/>
              <p:nvPr/>
            </p:nvGrpSpPr>
            <p:grpSpPr>
              <a:xfrm rot="0">
                <a:off x="2091348" y="2441361"/>
                <a:ext cx="2568077" cy="1205891"/>
                <a:chOff x="1663877" y="5316110"/>
                <a:chExt cx="2568077" cy="1205891"/>
              </a:xfrm>
            </p:grpSpPr>
            <p:sp>
              <p:nvSpPr>
                <p:cNvPr id="14" name="TextBox 14"/>
                <p:cNvSpPr txBox="1"/>
                <p:nvPr/>
              </p:nvSpPr>
              <p:spPr>
                <a:xfrm>
                  <a:off x="1663877" y="5316110"/>
                  <a:ext cx="2568077" cy="709424"/>
                </a:xfrm>
                <a:prstGeom prst="rect">
                  <a:avLst/>
                </a:prstGeom>
                <a:ln>
                  <a:headEnd type="none"/>
                  <a:tailEnd type="none"/>
                </a:ln>
              </p:spPr>
              <p:txBody>
                <a:bodyPr vert="horz" wrap="square" lIns="91440" tIns="45720" rIns="91440" bIns="45720" rtlCol="0" anchor="b" anchorCtr="0"/>
                <a:lstStyle/>
                <a:p>
                  <a:pPr algn="l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r>
                    <a:rPr lang="en-US" sz="2000" b="1" i="0" strike="noStrike">
                      <a:solidFill>
                        <a:srgbClr val="2F2F2F">
                          <a:alpha val="100000"/>
                        </a:srgbClr>
                      </a:solidFill>
                      <a:latin typeface="微软雅黑" panose="020B0503020204020204" charset="-122"/>
                      <a:ea typeface="微软雅黑" panose="020B0503020204020204" charset="-122"/>
                      <a:cs typeface="微软雅黑" panose="020B0503020204020204" charset="-122"/>
                    </a:rPr>
                    <a:t>指导思想与原则</a:t>
                  </a:r>
                  <a:endParaRPr lang="en-US" sz="1100"/>
                </a:p>
              </p:txBody>
            </p:sp>
            <p:sp>
              <p:nvSpPr>
                <p:cNvPr id="15" name="AutoShape 15"/>
                <p:cNvSpPr/>
                <p:nvPr/>
              </p:nvSpPr>
              <p:spPr>
                <a:xfrm flipV="1">
                  <a:off x="2954266" y="6134100"/>
                  <a:ext cx="0" cy="387901"/>
                </a:xfrm>
                <a:prstGeom prst="line">
                  <a:avLst/>
                </a:prstGeom>
                <a:ln w="6350">
                  <a:gradFill>
                    <a:gsLst>
                      <a:gs pos="0">
                        <a:srgbClr val="F5AD1A">
                          <a:alpha val="0"/>
                        </a:srgbClr>
                      </a:gs>
                      <a:gs pos="100000">
                        <a:srgbClr val="F5AD1A">
                          <a:alpha val="100000"/>
                        </a:srgbClr>
                      </a:gs>
                    </a:gsLst>
                    <a:lin ang="0"/>
                  </a:gradFill>
                  <a:prstDash val="solid"/>
                  <a:headEnd type="none"/>
                  <a:tailEnd type="triangle"/>
                </a:ln>
              </p:spPr>
            </p:sp>
          </p:grpSp>
        </p:grpSp>
        <p:sp>
          <p:nvSpPr>
            <p:cNvPr id="16" name="AutoShape 16"/>
            <p:cNvSpPr/>
            <p:nvPr/>
          </p:nvSpPr>
          <p:spPr>
            <a:xfrm>
              <a:off x="666750" y="1130300"/>
              <a:ext cx="10858500" cy="1002918"/>
            </a:xfrm>
            <a:prstGeom prst="rect">
              <a:avLst/>
            </a:prstGeom>
            <a:ln>
              <a:prstDash val="solid"/>
              <a:headEnd type="none"/>
              <a:tailEnd type="none"/>
            </a:ln>
          </p:spPr>
        </p:sp>
        <p:grpSp>
          <p:nvGrpSpPr>
            <p:cNvPr id="17" name="Group 17"/>
            <p:cNvGrpSpPr/>
            <p:nvPr/>
          </p:nvGrpSpPr>
          <p:grpSpPr>
            <a:xfrm rot="0">
              <a:off x="4729238" y="3650127"/>
              <a:ext cx="2568077" cy="1785484"/>
              <a:chOff x="3751497" y="3650127"/>
              <a:chExt cx="2568077" cy="1785484"/>
            </a:xfrm>
          </p:grpSpPr>
          <p:sp>
            <p:nvSpPr>
              <p:cNvPr id="18" name="TextBox 18"/>
              <p:cNvSpPr txBox="1"/>
              <p:nvPr/>
            </p:nvSpPr>
            <p:spPr>
              <a:xfrm>
                <a:off x="4765167" y="3650127"/>
                <a:ext cx="586504" cy="586504"/>
              </a:xfrm>
              <a:prstGeom prst="ellipse">
                <a:avLst/>
              </a:prstGeom>
              <a:gradFill>
                <a:gsLst>
                  <a:gs pos="0">
                    <a:srgbClr val="F5AD1A">
                      <a:alpha val="100000"/>
                      <a:lumMod val="60000"/>
                      <a:lumOff val="40000"/>
                    </a:srgbClr>
                  </a:gs>
                  <a:gs pos="75000">
                    <a:srgbClr val="F5AD1A">
                      <a:alpha val="100000"/>
                    </a:srgbClr>
                  </a:gs>
                </a:gsLst>
                <a:lin ang="2700000"/>
              </a:gradFill>
              <a:ln w="12700">
                <a:solidFill>
                  <a:srgbClr val="FFFFFF">
                    <a:alpha val="100000"/>
                  </a:srgbClr>
                </a:solidFill>
                <a:prstDash val="solid"/>
                <a:headEnd type="none"/>
                <a:tailEnd type="none"/>
              </a:ln>
            </p:spPr>
            <p:txBody>
              <a:bodyPr vert="horz" wrap="none" lIns="91440" tIns="45720" rIns="91440" bIns="45720" rtlCol="0" anchor="ctr" anchorCtr="0"/>
              <a:lstStyle/>
              <a:p>
                <a:pPr algn="ctr">
                  <a:defRPr/>
                </a:pPr>
                <a:r>
                  <a:rPr lang="en-US" sz="1800" b="1" i="0">
                    <a:solidFill>
                      <a:srgbClr val="FFFFFF">
                        <a:alpha val="100000"/>
                      </a:srgbClr>
                    </a:solidFill>
                    <a:latin typeface="Arial" panose="020B0604020202020204"/>
                    <a:ea typeface="Arial" panose="020B0604020202020204"/>
                    <a:cs typeface="Arial" panose="020B0604020202020204"/>
                  </a:rPr>
                  <a:t>03</a:t>
                </a:r>
                <a:endParaRPr lang="en-US" sz="1100"/>
              </a:p>
            </p:txBody>
          </p:sp>
          <p:grpSp>
            <p:nvGrpSpPr>
              <p:cNvPr id="19" name="Group 19"/>
              <p:cNvGrpSpPr/>
              <p:nvPr/>
            </p:nvGrpSpPr>
            <p:grpSpPr>
              <a:xfrm rot="0">
                <a:off x="3751497" y="4236631"/>
                <a:ext cx="2568077" cy="1198980"/>
                <a:chOff x="1670227" y="4601292"/>
                <a:chExt cx="2568077" cy="1198980"/>
              </a:xfrm>
            </p:grpSpPr>
            <p:sp>
              <p:nvSpPr>
                <p:cNvPr id="20" name="TextBox 20"/>
                <p:cNvSpPr txBox="1"/>
                <p:nvPr/>
              </p:nvSpPr>
              <p:spPr>
                <a:xfrm>
                  <a:off x="1670227" y="5090848"/>
                  <a:ext cx="2568077" cy="709424"/>
                </a:xfrm>
                <a:prstGeom prst="rect">
                  <a:avLst/>
                </a:prstGeom>
                <a:ln>
                  <a:headEnd type="none"/>
                  <a:tailEnd type="none"/>
                </a:ln>
              </p:spPr>
              <p:txBody>
                <a:bodyPr vert="horz" wrap="square" lIns="91440" tIns="45720" rIns="91440" bIns="45720" rtlCol="0" anchor="t" anchorCtr="0"/>
                <a:lstStyle/>
                <a:p>
                  <a:pPr algn="l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r>
                    <a:rPr lang="en-US" sz="2000" b="1" i="0" strike="noStrike">
                      <a:solidFill>
                        <a:srgbClr val="2F2F2F">
                          <a:alpha val="100000"/>
                        </a:srgbClr>
                      </a:solidFill>
                      <a:latin typeface="微软雅黑" panose="020B0503020204020204" charset="-122"/>
                      <a:ea typeface="微软雅黑" panose="020B0503020204020204" charset="-122"/>
                      <a:cs typeface="微软雅黑" panose="020B0503020204020204" charset="-122"/>
                    </a:rPr>
                    <a:t>计划核心指标</a:t>
                  </a:r>
                  <a:endParaRPr lang="en-US" sz="1100"/>
                </a:p>
              </p:txBody>
            </p:sp>
            <p:sp>
              <p:nvSpPr>
                <p:cNvPr id="21" name="AutoShape 21"/>
                <p:cNvSpPr/>
                <p:nvPr/>
              </p:nvSpPr>
              <p:spPr>
                <a:xfrm>
                  <a:off x="2954266" y="4601292"/>
                  <a:ext cx="0" cy="387901"/>
                </a:xfrm>
                <a:prstGeom prst="line">
                  <a:avLst/>
                </a:prstGeom>
                <a:ln w="6350">
                  <a:gradFill>
                    <a:gsLst>
                      <a:gs pos="0">
                        <a:srgbClr val="F5AD1A">
                          <a:alpha val="0"/>
                        </a:srgbClr>
                      </a:gs>
                      <a:gs pos="100000">
                        <a:srgbClr val="F5AD1A">
                          <a:alpha val="100000"/>
                        </a:srgbClr>
                      </a:gs>
                    </a:gsLst>
                    <a:lin ang="0"/>
                  </a:gradFill>
                  <a:prstDash val="solid"/>
                  <a:headEnd type="none"/>
                  <a:tailEnd type="triangle"/>
                </a:ln>
              </p:spPr>
            </p:sp>
          </p:grpSp>
        </p:grpSp>
        <p:grpSp>
          <p:nvGrpSpPr>
            <p:cNvPr id="22" name="Group 22"/>
            <p:cNvGrpSpPr/>
            <p:nvPr/>
          </p:nvGrpSpPr>
          <p:grpSpPr>
            <a:xfrm rot="0">
              <a:off x="6763657" y="2441361"/>
              <a:ext cx="2568077" cy="1795270"/>
              <a:chOff x="5444712" y="2441361"/>
              <a:chExt cx="2568077" cy="1795270"/>
            </a:xfrm>
          </p:grpSpPr>
          <p:sp>
            <p:nvSpPr>
              <p:cNvPr id="23" name="TextBox 23"/>
              <p:cNvSpPr txBox="1"/>
              <p:nvPr/>
            </p:nvSpPr>
            <p:spPr>
              <a:xfrm>
                <a:off x="6441849" y="3650127"/>
                <a:ext cx="586504" cy="586504"/>
              </a:xfrm>
              <a:prstGeom prst="ellipse">
                <a:avLst/>
              </a:prstGeom>
              <a:gradFill>
                <a:gsLst>
                  <a:gs pos="0">
                    <a:srgbClr val="A25822">
                      <a:alpha val="100000"/>
                      <a:lumMod val="60000"/>
                      <a:lumOff val="40000"/>
                    </a:srgbClr>
                  </a:gs>
                  <a:gs pos="75000">
                    <a:srgbClr val="A25822">
                      <a:alpha val="100000"/>
                    </a:srgbClr>
                  </a:gs>
                </a:gsLst>
                <a:lin ang="2700000"/>
              </a:gradFill>
              <a:ln w="12700">
                <a:solidFill>
                  <a:srgbClr val="FFFFFF">
                    <a:alpha val="100000"/>
                  </a:srgbClr>
                </a:solidFill>
                <a:prstDash val="solid"/>
                <a:headEnd type="none"/>
                <a:tailEnd type="none"/>
              </a:ln>
            </p:spPr>
            <p:txBody>
              <a:bodyPr vert="horz" wrap="none" lIns="91440" tIns="45720" rIns="91440" bIns="45720" rtlCol="0" anchor="ctr" anchorCtr="0"/>
              <a:lstStyle/>
              <a:p>
                <a:pPr algn="ctr">
                  <a:defRPr/>
                </a:pPr>
                <a:r>
                  <a:rPr lang="en-US" sz="2000" b="1" i="0">
                    <a:solidFill>
                      <a:srgbClr val="FFFFFF">
                        <a:alpha val="100000"/>
                      </a:srgbClr>
                    </a:solidFill>
                    <a:latin typeface="Arial" panose="020B0604020202020204"/>
                    <a:ea typeface="Arial" panose="020B0604020202020204"/>
                    <a:cs typeface="Arial" panose="020B0604020202020204"/>
                  </a:rPr>
                  <a:t>04</a:t>
                </a:r>
                <a:endParaRPr lang="en-US" sz="1100"/>
              </a:p>
            </p:txBody>
          </p:sp>
          <p:grpSp>
            <p:nvGrpSpPr>
              <p:cNvPr id="24" name="Group 24"/>
              <p:cNvGrpSpPr/>
              <p:nvPr/>
            </p:nvGrpSpPr>
            <p:grpSpPr>
              <a:xfrm rot="0">
                <a:off x="5444712" y="2441361"/>
                <a:ext cx="2568077" cy="1205891"/>
                <a:chOff x="1663877" y="5316110"/>
                <a:chExt cx="2568077" cy="1205891"/>
              </a:xfrm>
            </p:grpSpPr>
            <p:sp>
              <p:nvSpPr>
                <p:cNvPr id="25" name="TextBox 25"/>
                <p:cNvSpPr txBox="1"/>
                <p:nvPr/>
              </p:nvSpPr>
              <p:spPr>
                <a:xfrm>
                  <a:off x="1663877" y="5316110"/>
                  <a:ext cx="2568077" cy="709424"/>
                </a:xfrm>
                <a:prstGeom prst="rect">
                  <a:avLst/>
                </a:prstGeom>
                <a:ln>
                  <a:headEnd type="none"/>
                  <a:tailEnd type="none"/>
                </a:ln>
              </p:spPr>
              <p:txBody>
                <a:bodyPr vert="horz" wrap="square" lIns="91440" tIns="45720" rIns="91440" bIns="45720" rtlCol="0" anchor="b" anchorCtr="0"/>
                <a:lstStyle/>
                <a:p>
                  <a:pPr algn="l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r>
                    <a:rPr lang="en-US" sz="2000" b="1" i="0" strike="noStrike">
                      <a:solidFill>
                        <a:srgbClr val="2F2F2F">
                          <a:alpha val="100000"/>
                        </a:srgbClr>
                      </a:solidFill>
                      <a:latin typeface="微软雅黑" panose="020B0503020204020204" charset="-122"/>
                      <a:ea typeface="微软雅黑" panose="020B0503020204020204" charset="-122"/>
                      <a:cs typeface="微软雅黑" panose="020B0503020204020204" charset="-122"/>
                    </a:rPr>
                    <a:t>政策导向</a:t>
                  </a:r>
                  <a:endParaRPr lang="en-US" sz="1100"/>
                </a:p>
              </p:txBody>
            </p:sp>
            <p:sp>
              <p:nvSpPr>
                <p:cNvPr id="26" name="AutoShape 26"/>
                <p:cNvSpPr/>
                <p:nvPr/>
              </p:nvSpPr>
              <p:spPr>
                <a:xfrm flipV="1">
                  <a:off x="2954266" y="6134100"/>
                  <a:ext cx="0" cy="387901"/>
                </a:xfrm>
                <a:prstGeom prst="line">
                  <a:avLst/>
                </a:prstGeom>
                <a:ln w="6350">
                  <a:gradFill>
                    <a:gsLst>
                      <a:gs pos="0">
                        <a:srgbClr val="F5AD1A">
                          <a:alpha val="0"/>
                        </a:srgbClr>
                      </a:gs>
                      <a:gs pos="100000">
                        <a:srgbClr val="F5AD1A">
                          <a:alpha val="100000"/>
                        </a:srgbClr>
                      </a:gs>
                    </a:gsLst>
                    <a:lin ang="0"/>
                  </a:gradFill>
                  <a:prstDash val="solid"/>
                  <a:headEnd type="none"/>
                  <a:tailEnd type="triangle"/>
                </a:ln>
              </p:spPr>
            </p:sp>
          </p:grpSp>
        </p:grpSp>
        <p:grpSp>
          <p:nvGrpSpPr>
            <p:cNvPr id="27" name="Group 27"/>
            <p:cNvGrpSpPr/>
            <p:nvPr/>
          </p:nvGrpSpPr>
          <p:grpSpPr>
            <a:xfrm rot="0">
              <a:off x="8798076" y="3650127"/>
              <a:ext cx="2568077" cy="1785484"/>
              <a:chOff x="7127744" y="3650127"/>
              <a:chExt cx="2568077" cy="1785484"/>
            </a:xfrm>
          </p:grpSpPr>
          <p:sp>
            <p:nvSpPr>
              <p:cNvPr id="28" name="TextBox 28"/>
              <p:cNvSpPr txBox="1"/>
              <p:nvPr/>
            </p:nvSpPr>
            <p:spPr>
              <a:xfrm>
                <a:off x="8118531" y="3650127"/>
                <a:ext cx="586504" cy="586504"/>
              </a:xfrm>
              <a:prstGeom prst="ellipse">
                <a:avLst/>
              </a:prstGeom>
              <a:gradFill>
                <a:gsLst>
                  <a:gs pos="0">
                    <a:srgbClr val="F5AD1A">
                      <a:alpha val="100000"/>
                      <a:lumMod val="60000"/>
                      <a:lumOff val="40000"/>
                    </a:srgbClr>
                  </a:gs>
                  <a:gs pos="75000">
                    <a:srgbClr val="F5AD1A">
                      <a:alpha val="100000"/>
                    </a:srgbClr>
                  </a:gs>
                </a:gsLst>
                <a:lin ang="2700000"/>
              </a:gradFill>
              <a:ln w="12700">
                <a:solidFill>
                  <a:srgbClr val="FFFFFF">
                    <a:alpha val="100000"/>
                  </a:srgbClr>
                </a:solidFill>
                <a:prstDash val="solid"/>
                <a:headEnd type="none"/>
                <a:tailEnd type="none"/>
              </a:ln>
            </p:spPr>
            <p:txBody>
              <a:bodyPr vert="horz" wrap="none" lIns="91440" tIns="45720" rIns="91440" bIns="45720" rtlCol="0" anchor="ctr" anchorCtr="0"/>
              <a:lstStyle/>
              <a:p>
                <a:pPr algn="ctr">
                  <a:defRPr/>
                </a:pPr>
                <a:r>
                  <a:rPr lang="en-US" sz="1800" b="1" i="0">
                    <a:solidFill>
                      <a:srgbClr val="FFFFFF">
                        <a:alpha val="100000"/>
                      </a:srgbClr>
                    </a:solidFill>
                    <a:latin typeface="Arial" panose="020B0604020202020204"/>
                    <a:ea typeface="Arial" panose="020B0604020202020204"/>
                    <a:cs typeface="Arial" panose="020B0604020202020204"/>
                  </a:rPr>
                  <a:t>05</a:t>
                </a:r>
                <a:endParaRPr lang="en-US" sz="1100"/>
              </a:p>
            </p:txBody>
          </p:sp>
          <p:grpSp>
            <p:nvGrpSpPr>
              <p:cNvPr id="29" name="Group 29"/>
              <p:cNvGrpSpPr/>
              <p:nvPr/>
            </p:nvGrpSpPr>
            <p:grpSpPr>
              <a:xfrm rot="0">
                <a:off x="7127744" y="4236631"/>
                <a:ext cx="2568077" cy="1198980"/>
                <a:chOff x="1670227" y="4601292"/>
                <a:chExt cx="2568077" cy="1198980"/>
              </a:xfrm>
            </p:grpSpPr>
            <p:sp>
              <p:nvSpPr>
                <p:cNvPr id="30" name="TextBox 30"/>
                <p:cNvSpPr txBox="1"/>
                <p:nvPr/>
              </p:nvSpPr>
              <p:spPr>
                <a:xfrm>
                  <a:off x="1670227" y="5090848"/>
                  <a:ext cx="2568077" cy="709424"/>
                </a:xfrm>
                <a:prstGeom prst="rect">
                  <a:avLst/>
                </a:prstGeom>
                <a:ln>
                  <a:headEnd type="none"/>
                  <a:tailEnd type="none"/>
                </a:ln>
              </p:spPr>
              <p:txBody>
                <a:bodyPr vert="horz" wrap="square" lIns="91440" tIns="45720" rIns="91440" bIns="45720" rtlCol="0" anchor="t" anchorCtr="0"/>
                <a:lstStyle/>
                <a:p>
                  <a:pPr algn="l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r>
                    <a:rPr lang="en-US" sz="2000" b="1" i="0" strike="noStrike">
                      <a:solidFill>
                        <a:srgbClr val="2F2F2F">
                          <a:alpha val="100000"/>
                        </a:srgbClr>
                      </a:solidFill>
                      <a:latin typeface="微软雅黑" panose="020B0503020204020204" charset="-122"/>
                      <a:ea typeface="微软雅黑" panose="020B0503020204020204" charset="-122"/>
                      <a:cs typeface="微软雅黑" panose="020B0503020204020204" charset="-122"/>
                    </a:rPr>
                    <a:t>保障措施</a:t>
                  </a:r>
                  <a:endParaRPr lang="en-US" sz="1100"/>
                </a:p>
              </p:txBody>
            </p:sp>
            <p:sp>
              <p:nvSpPr>
                <p:cNvPr id="31" name="AutoShape 31"/>
                <p:cNvSpPr/>
                <p:nvPr/>
              </p:nvSpPr>
              <p:spPr>
                <a:xfrm>
                  <a:off x="2954266" y="4601292"/>
                  <a:ext cx="0" cy="387901"/>
                </a:xfrm>
                <a:prstGeom prst="line">
                  <a:avLst/>
                </a:prstGeom>
                <a:ln w="6350">
                  <a:gradFill>
                    <a:gsLst>
                      <a:gs pos="0">
                        <a:srgbClr val="F5AD1A">
                          <a:alpha val="0"/>
                        </a:srgbClr>
                      </a:gs>
                      <a:gs pos="100000">
                        <a:srgbClr val="F5AD1A">
                          <a:alpha val="100000"/>
                        </a:srgbClr>
                      </a:gs>
                    </a:gsLst>
                    <a:lin ang="0"/>
                  </a:gradFill>
                  <a:prstDash val="solid"/>
                  <a:headEnd type="none"/>
                  <a:tailEnd type="triangle"/>
                </a:ln>
              </p:spPr>
            </p:sp>
          </p:grpSp>
        </p:grpSp>
      </p:grpSp>
      <p:sp>
        <p:nvSpPr>
          <p:cNvPr id="32" name="TextBox 32"/>
          <p:cNvSpPr txBox="1"/>
          <p:nvPr/>
        </p:nvSpPr>
        <p:spPr>
          <a:xfrm>
            <a:off x="660400" y="128587"/>
            <a:ext cx="10858500" cy="900112"/>
          </a:xfrm>
          <a:prstGeom prst="rect">
            <a:avLst/>
          </a:prstGeom>
          <a:ln>
            <a:headEnd type="none"/>
            <a:tailEnd type="none"/>
          </a:ln>
        </p:spPr>
        <p:txBody>
          <a:bodyPr vert="horz" wrap="square" lIns="91440" tIns="45720" rIns="91440" bIns="45720" rtlCol="0" anchor="b" anchorCtr="0"/>
          <a:lstStyle/>
          <a:p>
            <a:pPr algn="l">
              <a:lnSpc>
                <a:spcPct val="100000"/>
              </a:lnSpc>
              <a:spcBef>
                <a:spcPts val="0"/>
              </a:spcBef>
              <a:defRPr/>
            </a:pPr>
            <a:r>
              <a:rPr lang="en-US" sz="2800" b="1" i="0">
                <a:solidFill>
                  <a:srgbClr val="2F2F2F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目录</a:t>
            </a:r>
            <a:endParaRPr lang="en-US" sz="11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660399" y="1826260"/>
            <a:ext cx="5815045" cy="1660735"/>
          </a:xfrm>
          <a:prstGeom prst="rect">
            <a:avLst/>
          </a:prstGeom>
          <a:ln>
            <a:headEnd type="none"/>
            <a:tailEnd type="none"/>
          </a:ln>
        </p:spPr>
        <p:txBody>
          <a:bodyPr vert="horz" wrap="square" lIns="91440" tIns="45720" rIns="91440" bIns="45720" rtlCol="0" anchor="b" anchorCtr="0"/>
          <a:lstStyle/>
          <a:p>
            <a:pPr algn="l">
              <a:lnSpc>
                <a:spcPct val="100000"/>
              </a:lnSpc>
              <a:spcBef>
                <a:spcPts val="0"/>
              </a:spcBef>
              <a:defRPr/>
            </a:pPr>
            <a:r>
              <a:rPr lang="en-US" sz="3600" b="1" i="0">
                <a:solidFill>
                  <a:srgbClr val="2F2F2F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计划总览</a:t>
            </a:r>
            <a:endParaRPr lang="en-US" sz="1100"/>
          </a:p>
        </p:txBody>
      </p:sp>
      <p:sp>
        <p:nvSpPr>
          <p:cNvPr id="3" name="TextBox 3"/>
          <p:cNvSpPr txBox="1"/>
          <p:nvPr/>
        </p:nvSpPr>
        <p:spPr>
          <a:xfrm>
            <a:off x="660399" y="3492500"/>
            <a:ext cx="5815045" cy="1660735"/>
          </a:xfrm>
          <a:prstGeom prst="rect">
            <a:avLst/>
          </a:prstGeom>
          <a:ln>
            <a:headEnd type="none"/>
            <a:tailEnd type="none"/>
          </a:ln>
        </p:spPr>
        <p:txBody>
          <a:bodyPr vert="horz" wrap="square" lIns="91440" tIns="45720" rIns="91440" bIns="45720" rtlCol="0" anchor="t" anchorCtr="0"/>
          <a:lstStyle/>
          <a:p>
            <a:pPr algn="l">
              <a:lnSpc>
                <a:spcPct val="120000"/>
              </a:lnSpc>
              <a:spcBef>
                <a:spcPts val="1000"/>
              </a:spcBef>
              <a:defRPr/>
            </a:pPr>
            <a:r>
              <a:rPr lang="en-US" sz="1600" b="0" i="0">
                <a:solidFill>
                  <a:srgbClr val="2F2F2F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明确供地计划的核心目标与重大意义，阐述其作为政府宏观调控重要工具的定位，旨在实现土地资源的优化配置与高效利用。</a:t>
            </a:r>
            <a:endParaRPr lang="en-US" sz="110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/>
          <p:nvPr/>
        </p:nvGrpSpPr>
        <p:grpSpPr>
          <a:xfrm rot="0">
            <a:off x="660400" y="1130300"/>
            <a:ext cx="10858500" cy="5003800"/>
            <a:chOff x="660400" y="1130300"/>
            <a:chExt cx="10858500" cy="5003800"/>
          </a:xfrm>
        </p:grpSpPr>
        <p:sp>
          <p:nvSpPr>
            <p:cNvPr id="4" name="TextBox 4"/>
            <p:cNvSpPr txBox="1"/>
            <p:nvPr/>
          </p:nvSpPr>
          <p:spPr>
            <a:xfrm>
              <a:off x="660400" y="1130300"/>
              <a:ext cx="10858500" cy="713739"/>
            </a:xfrm>
            <a:prstGeom prst="roundRect">
              <a:avLst>
                <a:gd name="adj" fmla="val 9800"/>
              </a:avLst>
            </a:prstGeom>
            <a:solidFill>
              <a:srgbClr val="F5AD1A">
                <a:alpha val="100000"/>
              </a:srgbClr>
            </a:solidFill>
            <a:ln>
              <a:prstDash val="solid"/>
              <a:headEnd type="none"/>
              <a:tailEnd type="none"/>
            </a:ln>
          </p:spPr>
          <p:txBody>
            <a:bodyPr vert="horz" wrap="square" lIns="91440" tIns="45720" rIns="91440" bIns="45720" rtlCol="0" anchor="ctr" anchorCtr="0"/>
            <a:lstStyle/>
            <a:p>
              <a:pPr algn="l">
                <a:defRPr/>
              </a:pPr>
              <a:r>
                <a:rPr lang="en-US" sz="2400" b="1" i="0">
                  <a:solidFill>
                    <a:srgbClr val="FFFFFF">
                      <a:alpha val="100000"/>
                    </a:srgbClr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rPr>
                <a:t>发挥计划引导作用，保障发展与促进节约</a:t>
              </a:r>
              <a:endParaRPr lang="en-US" sz="1100"/>
            </a:p>
          </p:txBody>
        </p:sp>
        <p:grpSp>
          <p:nvGrpSpPr>
            <p:cNvPr id="5" name="Group 5"/>
            <p:cNvGrpSpPr/>
            <p:nvPr/>
          </p:nvGrpSpPr>
          <p:grpSpPr>
            <a:xfrm rot="0">
              <a:off x="660400" y="2467854"/>
              <a:ext cx="2574811" cy="3666246"/>
              <a:chOff x="660400" y="2163054"/>
              <a:chExt cx="2574811" cy="3666246"/>
            </a:xfrm>
          </p:grpSpPr>
          <p:sp>
            <p:nvSpPr>
              <p:cNvPr id="6" name="TextBox 6"/>
              <p:cNvSpPr txBox="1"/>
              <p:nvPr/>
            </p:nvSpPr>
            <p:spPr>
              <a:xfrm>
                <a:off x="1193051" y="2163054"/>
                <a:ext cx="2042160" cy="713739"/>
              </a:xfrm>
              <a:prstGeom prst="rect">
                <a:avLst/>
              </a:prstGeom>
              <a:ln>
                <a:headEnd type="none"/>
                <a:tailEnd type="none"/>
              </a:ln>
            </p:spPr>
            <p:txBody>
              <a:bodyPr vert="horz" wrap="square" lIns="90000" tIns="46800" rIns="90000" bIns="46800" rtlCol="0" anchor="ctr" anchorCtr="0"/>
              <a:lstStyle/>
              <a:p>
                <a:pPr algn="l">
                  <a:lnSpc>
                    <a:spcPct val="120000"/>
                  </a:lnSpc>
                  <a:defRPr/>
                </a:pPr>
                <a:r>
                  <a:rPr lang="en-US" sz="1800" b="1" i="0">
                    <a:solidFill>
                      <a:srgbClr val="2F2F2F">
                        <a:alpha val="100000"/>
                      </a:srgbClr>
                    </a:solidFill>
                    <a:latin typeface="微软雅黑" panose="020B0503020204020204" charset="-122"/>
                    <a:ea typeface="微软雅黑" panose="020B0503020204020204" charset="-122"/>
                    <a:cs typeface="微软雅黑" panose="020B0503020204020204" charset="-122"/>
                  </a:rPr>
                  <a:t>引导资源合理配置</a:t>
                </a:r>
                <a:endParaRPr lang="en-US" sz="1100"/>
              </a:p>
            </p:txBody>
          </p:sp>
          <p:sp>
            <p:nvSpPr>
              <p:cNvPr id="7" name="TextBox 7"/>
              <p:cNvSpPr txBox="1"/>
              <p:nvPr/>
            </p:nvSpPr>
            <p:spPr>
              <a:xfrm>
                <a:off x="1193051" y="2876688"/>
                <a:ext cx="2042160" cy="2952612"/>
              </a:xfrm>
              <a:prstGeom prst="rect">
                <a:avLst/>
              </a:prstGeom>
              <a:ln>
                <a:headEnd type="none"/>
                <a:tailEnd type="none"/>
              </a:ln>
            </p:spPr>
            <p:txBody>
              <a:bodyPr vert="horz" wrap="square" lIns="90000" tIns="46800" rIns="90000" bIns="46800" rtlCol="0" anchor="t" anchorCtr="0"/>
              <a:lstStyle/>
              <a:p>
                <a:pPr algn="l">
                  <a:lnSpc>
                    <a:spcPct val="120000"/>
                  </a:lnSpc>
                  <a:defRPr/>
                </a:pPr>
                <a:r>
                  <a:rPr lang="en-US" sz="1200" b="0" i="0">
                    <a:solidFill>
                      <a:srgbClr val="2F2F2F">
                        <a:alpha val="100000"/>
                      </a:srgbClr>
                    </a:solidFill>
                    <a:latin typeface="微软雅黑" panose="020B0503020204020204" charset="-122"/>
                    <a:ea typeface="微软雅黑" panose="020B0503020204020204" charset="-122"/>
                    <a:cs typeface="微软雅黑" panose="020B0503020204020204" charset="-122"/>
                  </a:rPr>
                  <a:t>依据城市规划与产业政策，科学安排不同用途、区域的土地供应，实现土地资源在各类用地间的高效分配，引导城市空间有序拓展。</a:t>
                </a:r>
                <a:endParaRPr lang="en-US" sz="1100"/>
              </a:p>
            </p:txBody>
          </p:sp>
          <p:sp>
            <p:nvSpPr>
              <p:cNvPr id="8" name="TextBox 8"/>
              <p:cNvSpPr txBox="1"/>
              <p:nvPr/>
            </p:nvSpPr>
            <p:spPr>
              <a:xfrm>
                <a:off x="660400" y="2303861"/>
                <a:ext cx="432000" cy="432124"/>
              </a:xfrm>
              <a:prstGeom prst="ellipse">
                <a:avLst/>
              </a:prstGeom>
              <a:ln w="19050">
                <a:solidFill>
                  <a:srgbClr val="F5AD1A">
                    <a:alpha val="100000"/>
                  </a:srgbClr>
                </a:solidFill>
                <a:prstDash val="solid"/>
                <a:headEnd type="none"/>
                <a:tailEnd type="none"/>
              </a:ln>
            </p:spPr>
            <p:txBody>
              <a:bodyPr vert="horz" wrap="none" lIns="91440" tIns="45720" rIns="91440" bIns="45720" rtlCol="0" anchor="ctr" anchorCtr="0"/>
              <a:lstStyle/>
              <a:p>
                <a:pPr algn="ctr">
                  <a:defRPr/>
                </a:pPr>
                <a:r>
                  <a:rPr lang="en-US" sz="1400" b="1" i="0">
                    <a:solidFill>
                      <a:srgbClr val="2F2F2F">
                        <a:alpha val="100000"/>
                      </a:srgbClr>
                    </a:solidFill>
                    <a:latin typeface="Arial" panose="020B0604020202020204"/>
                    <a:ea typeface="Arial" panose="020B0604020202020204"/>
                    <a:cs typeface="Arial" panose="020B0604020202020204"/>
                  </a:rPr>
                  <a:t>1</a:t>
                </a:r>
                <a:endParaRPr lang="en-US" sz="1100"/>
              </a:p>
            </p:txBody>
          </p:sp>
        </p:grpSp>
        <p:grpSp>
          <p:nvGrpSpPr>
            <p:cNvPr id="9" name="Group 9"/>
            <p:cNvGrpSpPr/>
            <p:nvPr/>
          </p:nvGrpSpPr>
          <p:grpSpPr>
            <a:xfrm rot="0">
              <a:off x="3381836" y="2467854"/>
              <a:ext cx="2574811" cy="3666246"/>
              <a:chOff x="3381836" y="2163054"/>
              <a:chExt cx="2574811" cy="3666246"/>
            </a:xfrm>
          </p:grpSpPr>
          <p:sp>
            <p:nvSpPr>
              <p:cNvPr id="10" name="TextBox 10"/>
              <p:cNvSpPr txBox="1"/>
              <p:nvPr/>
            </p:nvSpPr>
            <p:spPr>
              <a:xfrm>
                <a:off x="3914487" y="2163054"/>
                <a:ext cx="2042160" cy="713739"/>
              </a:xfrm>
              <a:prstGeom prst="rect">
                <a:avLst/>
              </a:prstGeom>
              <a:ln>
                <a:headEnd type="none"/>
                <a:tailEnd type="none"/>
              </a:ln>
            </p:spPr>
            <p:txBody>
              <a:bodyPr vert="horz" wrap="square" lIns="90000" tIns="46800" rIns="90000" bIns="46800" rtlCol="0" anchor="ctr" anchorCtr="0"/>
              <a:lstStyle/>
              <a:p>
                <a:pPr algn="l">
                  <a:lnSpc>
                    <a:spcPct val="120000"/>
                  </a:lnSpc>
                  <a:defRPr/>
                </a:pPr>
                <a:r>
                  <a:rPr lang="en-US" sz="1800" b="1" i="0">
                    <a:solidFill>
                      <a:srgbClr val="2F2F2F">
                        <a:alpha val="100000"/>
                      </a:srgbClr>
                    </a:solidFill>
                    <a:latin typeface="微软雅黑" panose="020B0503020204020204" charset="-122"/>
                    <a:ea typeface="微软雅黑" panose="020B0503020204020204" charset="-122"/>
                    <a:cs typeface="微软雅黑" panose="020B0503020204020204" charset="-122"/>
                  </a:rPr>
                  <a:t>稳定土地市场预期</a:t>
                </a:r>
                <a:endParaRPr lang="en-US" sz="1100"/>
              </a:p>
            </p:txBody>
          </p:sp>
          <p:sp>
            <p:nvSpPr>
              <p:cNvPr id="11" name="TextBox 11"/>
              <p:cNvSpPr txBox="1"/>
              <p:nvPr/>
            </p:nvSpPr>
            <p:spPr>
              <a:xfrm>
                <a:off x="3914487" y="2876688"/>
                <a:ext cx="2042160" cy="2952612"/>
              </a:xfrm>
              <a:prstGeom prst="rect">
                <a:avLst/>
              </a:prstGeom>
              <a:ln>
                <a:headEnd type="none"/>
                <a:tailEnd type="none"/>
              </a:ln>
            </p:spPr>
            <p:txBody>
              <a:bodyPr vert="horz" wrap="square" lIns="90000" tIns="46800" rIns="90000" bIns="46800" rtlCol="0" anchor="t" anchorCtr="0"/>
              <a:lstStyle/>
              <a:p>
                <a:pPr algn="l">
                  <a:lnSpc>
                    <a:spcPct val="120000"/>
                  </a:lnSpc>
                  <a:defRPr/>
                </a:pPr>
                <a:r>
                  <a:rPr lang="en-US" sz="1200" b="0" i="0">
                    <a:solidFill>
                      <a:srgbClr val="2F2F2F">
                        <a:alpha val="100000"/>
                      </a:srgbClr>
                    </a:solidFill>
                    <a:latin typeface="微软雅黑" panose="020B0503020204020204" charset="-122"/>
                    <a:ea typeface="微软雅黑" panose="020B0503020204020204" charset="-122"/>
                    <a:cs typeface="微软雅黑" panose="020B0503020204020204" charset="-122"/>
                  </a:rPr>
                  <a:t>明确供应规模、结构与时序，向市场传递清晰信号，增强透明度，避免市场大起大落，促进土地市场平稳健康发展。</a:t>
                </a:r>
                <a:endParaRPr lang="en-US" sz="1100"/>
              </a:p>
            </p:txBody>
          </p:sp>
          <p:sp>
            <p:nvSpPr>
              <p:cNvPr id="12" name="TextBox 12"/>
              <p:cNvSpPr txBox="1"/>
              <p:nvPr/>
            </p:nvSpPr>
            <p:spPr>
              <a:xfrm>
                <a:off x="3381836" y="2303861"/>
                <a:ext cx="432000" cy="432124"/>
              </a:xfrm>
              <a:prstGeom prst="ellipse">
                <a:avLst/>
              </a:prstGeom>
              <a:ln w="19050">
                <a:solidFill>
                  <a:srgbClr val="F5AD1A">
                    <a:alpha val="100000"/>
                  </a:srgbClr>
                </a:solidFill>
                <a:prstDash val="solid"/>
                <a:headEnd type="none"/>
                <a:tailEnd type="none"/>
              </a:ln>
            </p:spPr>
            <p:txBody>
              <a:bodyPr vert="horz" wrap="none" lIns="91440" tIns="45720" rIns="91440" bIns="45720" rtlCol="0" anchor="ctr" anchorCtr="0"/>
              <a:lstStyle/>
              <a:p>
                <a:pPr algn="ctr">
                  <a:defRPr/>
                </a:pPr>
                <a:r>
                  <a:rPr lang="en-US" sz="1400" b="1" i="0">
                    <a:solidFill>
                      <a:srgbClr val="2F2F2F">
                        <a:alpha val="100000"/>
                      </a:srgbClr>
                    </a:solidFill>
                    <a:latin typeface="Arial" panose="020B0604020202020204"/>
                    <a:ea typeface="Arial" panose="020B0604020202020204"/>
                    <a:cs typeface="Arial" panose="020B0604020202020204"/>
                  </a:rPr>
                  <a:t>2</a:t>
                </a:r>
                <a:endParaRPr lang="en-US" sz="1100"/>
              </a:p>
            </p:txBody>
          </p:sp>
        </p:grpSp>
        <p:grpSp>
          <p:nvGrpSpPr>
            <p:cNvPr id="13" name="Group 13"/>
            <p:cNvGrpSpPr/>
            <p:nvPr/>
          </p:nvGrpSpPr>
          <p:grpSpPr>
            <a:xfrm rot="0">
              <a:off x="6103272" y="2467854"/>
              <a:ext cx="2574811" cy="3666246"/>
              <a:chOff x="6103272" y="2163054"/>
              <a:chExt cx="2574811" cy="3666246"/>
            </a:xfrm>
          </p:grpSpPr>
          <p:sp>
            <p:nvSpPr>
              <p:cNvPr id="14" name="TextBox 14"/>
              <p:cNvSpPr txBox="1"/>
              <p:nvPr/>
            </p:nvSpPr>
            <p:spPr>
              <a:xfrm>
                <a:off x="6635923" y="2163054"/>
                <a:ext cx="2042160" cy="713739"/>
              </a:xfrm>
              <a:prstGeom prst="rect">
                <a:avLst/>
              </a:prstGeom>
              <a:ln>
                <a:headEnd type="none"/>
                <a:tailEnd type="none"/>
              </a:ln>
            </p:spPr>
            <p:txBody>
              <a:bodyPr vert="horz" wrap="square" lIns="90000" tIns="46800" rIns="90000" bIns="46800" rtlCol="0" anchor="ctr" anchorCtr="0"/>
              <a:lstStyle/>
              <a:p>
                <a:pPr algn="l">
                  <a:lnSpc>
                    <a:spcPct val="120000"/>
                  </a:lnSpc>
                  <a:defRPr/>
                </a:pPr>
                <a:r>
                  <a:rPr lang="en-US" sz="1800" b="1" i="0">
                    <a:solidFill>
                      <a:srgbClr val="2F2F2F">
                        <a:alpha val="100000"/>
                      </a:srgbClr>
                    </a:solidFill>
                    <a:latin typeface="微软雅黑" panose="020B0503020204020204" charset="-122"/>
                    <a:ea typeface="微软雅黑" panose="020B0503020204020204" charset="-122"/>
                    <a:cs typeface="微软雅黑" panose="020B0503020204020204" charset="-122"/>
                  </a:rPr>
                  <a:t>保障社会公共利益</a:t>
                </a:r>
                <a:endParaRPr lang="en-US" sz="1100"/>
              </a:p>
            </p:txBody>
          </p:sp>
          <p:sp>
            <p:nvSpPr>
              <p:cNvPr id="15" name="TextBox 15"/>
              <p:cNvSpPr txBox="1"/>
              <p:nvPr/>
            </p:nvSpPr>
            <p:spPr>
              <a:xfrm>
                <a:off x="6635923" y="2876688"/>
                <a:ext cx="2042160" cy="2952612"/>
              </a:xfrm>
              <a:prstGeom prst="rect">
                <a:avLst/>
              </a:prstGeom>
              <a:ln>
                <a:headEnd type="none"/>
                <a:tailEnd type="none"/>
              </a:ln>
            </p:spPr>
            <p:txBody>
              <a:bodyPr vert="horz" wrap="square" lIns="90000" tIns="46800" rIns="90000" bIns="46800" rtlCol="0" anchor="t" anchorCtr="0"/>
              <a:lstStyle/>
              <a:p>
                <a:pPr algn="l">
                  <a:lnSpc>
                    <a:spcPct val="120000"/>
                  </a:lnSpc>
                  <a:defRPr/>
                </a:pPr>
                <a:r>
                  <a:rPr lang="en-US" sz="1200" b="0" i="0">
                    <a:solidFill>
                      <a:srgbClr val="2F2F2F">
                        <a:alpha val="100000"/>
                      </a:srgbClr>
                    </a:solidFill>
                    <a:latin typeface="微软雅黑" panose="020B0503020204020204" charset="-122"/>
                    <a:ea typeface="微软雅黑" panose="020B0503020204020204" charset="-122"/>
                    <a:cs typeface="微软雅黑" panose="020B0503020204020204" charset="-122"/>
                  </a:rPr>
                  <a:t>优先安排保障性住房、公共设施等民生项目用地，满足居民基本需求，提升城市公共服务水平，促进社会和谐稳定。</a:t>
                </a:r>
                <a:endParaRPr lang="en-US" sz="1100"/>
              </a:p>
            </p:txBody>
          </p:sp>
          <p:sp>
            <p:nvSpPr>
              <p:cNvPr id="16" name="TextBox 16"/>
              <p:cNvSpPr txBox="1"/>
              <p:nvPr/>
            </p:nvSpPr>
            <p:spPr>
              <a:xfrm>
                <a:off x="6103272" y="2303861"/>
                <a:ext cx="432000" cy="432124"/>
              </a:xfrm>
              <a:prstGeom prst="ellipse">
                <a:avLst/>
              </a:prstGeom>
              <a:ln w="19050">
                <a:solidFill>
                  <a:srgbClr val="F5AD1A">
                    <a:alpha val="100000"/>
                  </a:srgbClr>
                </a:solidFill>
                <a:prstDash val="solid"/>
                <a:headEnd type="none"/>
                <a:tailEnd type="none"/>
              </a:ln>
            </p:spPr>
            <p:txBody>
              <a:bodyPr vert="horz" wrap="none" lIns="91440" tIns="45720" rIns="91440" bIns="45720" rtlCol="0" anchor="ctr" anchorCtr="0"/>
              <a:lstStyle/>
              <a:p>
                <a:pPr algn="ctr">
                  <a:defRPr/>
                </a:pPr>
                <a:r>
                  <a:rPr lang="en-US" sz="1400" b="1" i="0">
                    <a:solidFill>
                      <a:srgbClr val="2F2F2F">
                        <a:alpha val="100000"/>
                      </a:srgbClr>
                    </a:solidFill>
                    <a:latin typeface="Arial" panose="020B0604020202020204"/>
                    <a:ea typeface="Arial" panose="020B0604020202020204"/>
                    <a:cs typeface="Arial" panose="020B0604020202020204"/>
                  </a:rPr>
                  <a:t>3</a:t>
                </a:r>
                <a:endParaRPr lang="en-US" sz="1100"/>
              </a:p>
            </p:txBody>
          </p:sp>
        </p:grpSp>
        <p:grpSp>
          <p:nvGrpSpPr>
            <p:cNvPr id="17" name="Group 17"/>
            <p:cNvGrpSpPr/>
            <p:nvPr/>
          </p:nvGrpSpPr>
          <p:grpSpPr>
            <a:xfrm rot="0">
              <a:off x="8824709" y="2467854"/>
              <a:ext cx="2574811" cy="3666246"/>
              <a:chOff x="8824709" y="2163054"/>
              <a:chExt cx="2574811" cy="3666246"/>
            </a:xfrm>
          </p:grpSpPr>
          <p:sp>
            <p:nvSpPr>
              <p:cNvPr id="18" name="TextBox 18"/>
              <p:cNvSpPr txBox="1"/>
              <p:nvPr/>
            </p:nvSpPr>
            <p:spPr>
              <a:xfrm>
                <a:off x="9357360" y="2163054"/>
                <a:ext cx="2042160" cy="713739"/>
              </a:xfrm>
              <a:prstGeom prst="rect">
                <a:avLst/>
              </a:prstGeom>
              <a:ln>
                <a:headEnd type="none"/>
                <a:tailEnd type="none"/>
              </a:ln>
            </p:spPr>
            <p:txBody>
              <a:bodyPr vert="horz" wrap="square" lIns="90000" tIns="46800" rIns="90000" bIns="46800" rtlCol="0" anchor="ctr" anchorCtr="0"/>
              <a:lstStyle/>
              <a:p>
                <a:pPr algn="l">
                  <a:lnSpc>
                    <a:spcPct val="120000"/>
                  </a:lnSpc>
                  <a:defRPr/>
                </a:pPr>
                <a:r>
                  <a:rPr lang="en-US" sz="1800" b="1" i="0">
                    <a:solidFill>
                      <a:srgbClr val="2F2F2F">
                        <a:alpha val="100000"/>
                      </a:srgbClr>
                    </a:solidFill>
                    <a:latin typeface="微软雅黑" panose="020B0503020204020204" charset="-122"/>
                    <a:ea typeface="微软雅黑" panose="020B0503020204020204" charset="-122"/>
                    <a:cs typeface="微软雅黑" panose="020B0503020204020204" charset="-122"/>
                  </a:rPr>
                  <a:t>落实政府宏观调控</a:t>
                </a:r>
                <a:endParaRPr lang="en-US" sz="1100"/>
              </a:p>
            </p:txBody>
          </p:sp>
          <p:sp>
            <p:nvSpPr>
              <p:cNvPr id="19" name="TextBox 19"/>
              <p:cNvSpPr txBox="1"/>
              <p:nvPr/>
            </p:nvSpPr>
            <p:spPr>
              <a:xfrm>
                <a:off x="9357360" y="2876688"/>
                <a:ext cx="2042160" cy="2952612"/>
              </a:xfrm>
              <a:prstGeom prst="rect">
                <a:avLst/>
              </a:prstGeom>
              <a:ln>
                <a:headEnd type="none"/>
                <a:tailEnd type="none"/>
              </a:ln>
            </p:spPr>
            <p:txBody>
              <a:bodyPr vert="horz" wrap="square" lIns="90000" tIns="46800" rIns="90000" bIns="46800" rtlCol="0" anchor="t" anchorCtr="0"/>
              <a:lstStyle/>
              <a:p>
                <a:pPr algn="l">
                  <a:lnSpc>
                    <a:spcPct val="120000"/>
                  </a:lnSpc>
                  <a:defRPr/>
                </a:pPr>
                <a:r>
                  <a:rPr lang="en-US" sz="1200" b="0" i="0">
                    <a:solidFill>
                      <a:srgbClr val="2F2F2F">
                        <a:alpha val="100000"/>
                      </a:srgbClr>
                    </a:solidFill>
                    <a:latin typeface="微软雅黑" panose="020B0503020204020204" charset="-122"/>
                    <a:ea typeface="微软雅黑" panose="020B0503020204020204" charset="-122"/>
                    <a:cs typeface="微软雅黑" panose="020B0503020204020204" charset="-122"/>
                  </a:rPr>
                  <a:t>作为土地宏观调控的“闸门”，根据经济社会发展变化，适时调整供应计划，实现土地资源高效利用与经济社会协调发展。</a:t>
                </a:r>
                <a:endParaRPr lang="en-US" sz="1100"/>
              </a:p>
            </p:txBody>
          </p:sp>
          <p:sp>
            <p:nvSpPr>
              <p:cNvPr id="20" name="TextBox 20"/>
              <p:cNvSpPr txBox="1"/>
              <p:nvPr/>
            </p:nvSpPr>
            <p:spPr>
              <a:xfrm>
                <a:off x="8824709" y="2303861"/>
                <a:ext cx="432000" cy="432124"/>
              </a:xfrm>
              <a:prstGeom prst="ellipse">
                <a:avLst/>
              </a:prstGeom>
              <a:ln w="19050">
                <a:solidFill>
                  <a:srgbClr val="F5AD1A">
                    <a:alpha val="100000"/>
                  </a:srgbClr>
                </a:solidFill>
                <a:prstDash val="solid"/>
                <a:headEnd type="none"/>
                <a:tailEnd type="none"/>
              </a:ln>
            </p:spPr>
            <p:txBody>
              <a:bodyPr vert="horz" wrap="none" lIns="91440" tIns="45720" rIns="91440" bIns="45720" rtlCol="0" anchor="ctr" anchorCtr="0"/>
              <a:lstStyle/>
              <a:p>
                <a:pPr algn="ctr">
                  <a:defRPr/>
                </a:pPr>
                <a:r>
                  <a:rPr lang="en-US" sz="1400" b="1" i="0">
                    <a:solidFill>
                      <a:srgbClr val="2F2F2F">
                        <a:alpha val="100000"/>
                      </a:srgbClr>
                    </a:solidFill>
                    <a:latin typeface="Arial" panose="020B0604020202020204"/>
                    <a:ea typeface="Arial" panose="020B0604020202020204"/>
                    <a:cs typeface="Arial" panose="020B0604020202020204"/>
                  </a:rPr>
                  <a:t>4</a:t>
                </a:r>
                <a:endParaRPr lang="en-US" sz="1100"/>
              </a:p>
            </p:txBody>
          </p:sp>
        </p:grpSp>
      </p:grpSp>
      <p:sp>
        <p:nvSpPr>
          <p:cNvPr id="21" name="TextBox 21"/>
          <p:cNvSpPr txBox="1"/>
          <p:nvPr/>
        </p:nvSpPr>
        <p:spPr>
          <a:xfrm>
            <a:off x="660400" y="128587"/>
            <a:ext cx="10858500" cy="900112"/>
          </a:xfrm>
          <a:prstGeom prst="rect">
            <a:avLst/>
          </a:prstGeom>
          <a:ln>
            <a:headEnd type="none"/>
            <a:tailEnd type="none"/>
          </a:ln>
        </p:spPr>
        <p:txBody>
          <a:bodyPr vert="horz" wrap="square" lIns="91440" tIns="45720" rIns="91440" bIns="45720" rtlCol="0" anchor="b" anchorCtr="0"/>
          <a:lstStyle/>
          <a:p>
            <a:pPr algn="l">
              <a:lnSpc>
                <a:spcPct val="100000"/>
              </a:lnSpc>
              <a:spcBef>
                <a:spcPts val="0"/>
              </a:spcBef>
              <a:defRPr/>
            </a:pPr>
            <a:r>
              <a:rPr lang="en-US" sz="2800" b="1" i="0">
                <a:solidFill>
                  <a:srgbClr val="2F2F2F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计划目的与意义</a:t>
            </a:r>
            <a:endParaRPr lang="en-US" sz="110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/>
          <p:nvPr/>
        </p:nvGrpSpPr>
        <p:grpSpPr>
          <a:xfrm rot="0">
            <a:off x="660399" y="1255790"/>
            <a:ext cx="10858501" cy="4979909"/>
            <a:chOff x="660399" y="1255790"/>
            <a:chExt cx="10858501" cy="4979909"/>
          </a:xfrm>
        </p:grpSpPr>
        <p:sp>
          <p:nvSpPr>
            <p:cNvPr id="4" name="AutoShape 4"/>
            <p:cNvSpPr/>
            <p:nvPr/>
          </p:nvSpPr>
          <p:spPr>
            <a:xfrm>
              <a:off x="4231916" y="2951643"/>
              <a:ext cx="0" cy="2277128"/>
            </a:xfrm>
            <a:prstGeom prst="line">
              <a:avLst/>
            </a:prstGeom>
            <a:ln w="12700">
              <a:solidFill>
                <a:srgbClr val="2F2F2F">
                  <a:alpha val="10196"/>
                  <a:lumMod val="50000"/>
                  <a:lumOff val="50000"/>
                </a:srgbClr>
              </a:solidFill>
              <a:prstDash val="solid"/>
              <a:headEnd type="none"/>
              <a:tailEnd type="none"/>
            </a:ln>
          </p:spPr>
        </p:sp>
        <p:sp>
          <p:nvSpPr>
            <p:cNvPr id="5" name="AutoShape 5"/>
            <p:cNvSpPr/>
            <p:nvPr/>
          </p:nvSpPr>
          <p:spPr>
            <a:xfrm>
              <a:off x="7972785" y="2951643"/>
              <a:ext cx="0" cy="2277128"/>
            </a:xfrm>
            <a:prstGeom prst="line">
              <a:avLst/>
            </a:prstGeom>
            <a:ln w="12700">
              <a:solidFill>
                <a:srgbClr val="2F2F2F">
                  <a:alpha val="10196"/>
                  <a:lumMod val="50000"/>
                  <a:lumOff val="50000"/>
                </a:srgbClr>
              </a:solidFill>
              <a:prstDash val="solid"/>
              <a:headEnd type="none"/>
              <a:tailEnd type="none"/>
            </a:ln>
          </p:spPr>
        </p:sp>
        <p:sp>
          <p:nvSpPr>
            <p:cNvPr id="6" name="TextBox 6"/>
            <p:cNvSpPr txBox="1"/>
            <p:nvPr/>
          </p:nvSpPr>
          <p:spPr>
            <a:xfrm>
              <a:off x="660400" y="1255790"/>
              <a:ext cx="10858500" cy="650638"/>
            </a:xfrm>
            <a:prstGeom prst="rect">
              <a:avLst/>
            </a:prstGeom>
            <a:ln>
              <a:headEnd type="none"/>
              <a:tailEnd type="none"/>
            </a:ln>
          </p:spPr>
          <p:txBody>
            <a:bodyPr vert="horz" wrap="square" lIns="91440" tIns="45720" rIns="91440" bIns="45720" rtlCol="0" anchor="t" anchorCtr="0"/>
            <a:lstStyle/>
            <a:p>
              <a:pPr algn="ctr">
                <a:defRPr/>
              </a:pPr>
              <a:r>
                <a:rPr lang="en-US" sz="2400" b="1" i="0">
                  <a:solidFill>
                    <a:srgbClr val="2F2F2F">
                      <a:alpha val="100000"/>
                      <a:lumMod val="95000"/>
                      <a:lumOff val="5000"/>
                    </a:srgbClr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rPr>
                <a:t>遵循国家法律法规，衔接地方发展规划</a:t>
              </a:r>
              <a:endParaRPr lang="en-US" sz="1100"/>
            </a:p>
          </p:txBody>
        </p:sp>
        <p:grpSp>
          <p:nvGrpSpPr>
            <p:cNvPr id="7" name="Group 7"/>
            <p:cNvGrpSpPr/>
            <p:nvPr/>
          </p:nvGrpSpPr>
          <p:grpSpPr>
            <a:xfrm rot="0">
              <a:off x="660399" y="2023532"/>
              <a:ext cx="3558813" cy="4212167"/>
              <a:chOff x="660399" y="2023532"/>
              <a:chExt cx="3558813" cy="4212167"/>
            </a:xfrm>
          </p:grpSpPr>
          <p:sp>
            <p:nvSpPr>
              <p:cNvPr id="8" name="AutoShape 8"/>
              <p:cNvSpPr/>
              <p:nvPr/>
            </p:nvSpPr>
            <p:spPr>
              <a:xfrm>
                <a:off x="660399" y="2023532"/>
                <a:ext cx="3558813" cy="4212167"/>
              </a:xfrm>
              <a:prstGeom prst="rect">
                <a:avLst/>
              </a:prstGeom>
              <a:solidFill>
                <a:srgbClr val="FFFFFF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9" name="TextBox 9"/>
              <p:cNvSpPr txBox="1"/>
              <p:nvPr/>
            </p:nvSpPr>
            <p:spPr>
              <a:xfrm>
                <a:off x="846545" y="3598526"/>
                <a:ext cx="3042580" cy="1525018"/>
              </a:xfrm>
              <a:prstGeom prst="rect">
                <a:avLst/>
              </a:prstGeom>
              <a:ln>
                <a:headEnd type="none"/>
                <a:tailEnd type="none"/>
              </a:ln>
            </p:spPr>
            <p:txBody>
              <a:bodyPr vert="horz" wrap="square" lIns="91440" tIns="45720" rIns="91440" bIns="45720" rtlCol="0" anchor="t" anchorCtr="1"/>
              <a:lstStyle/>
              <a:p>
                <a:pPr algn="l">
                  <a:lnSpc>
                    <a:spcPct val="120000"/>
                  </a:lnSpc>
                  <a:defRPr/>
                </a:pPr>
                <a:r>
                  <a:rPr lang="en-US" sz="1200" b="0" i="0">
                    <a:solidFill>
                      <a:srgbClr val="2F2F2F">
                        <a:alpha val="100000"/>
                        <a:lumMod val="95000"/>
                        <a:lumOff val="5000"/>
                      </a:srgbClr>
                    </a:solidFill>
                    <a:latin typeface="微软雅黑" panose="020B0503020204020204" charset="-122"/>
                    <a:ea typeface="微软雅黑" panose="020B0503020204020204" charset="-122"/>
                    <a:cs typeface="微软雅黑" panose="020B0503020204020204" charset="-122"/>
                  </a:rPr>
                  <a:t>严格遵循《土地管理法》、《城市房地产管理法》、《城乡规划法》等核心法律，确保计划的合法性与权威性。</a:t>
                </a:r>
                <a:endParaRPr lang="en-US" sz="1100"/>
              </a:p>
            </p:txBody>
          </p:sp>
          <p:sp>
            <p:nvSpPr>
              <p:cNvPr id="10" name="TextBox 10"/>
              <p:cNvSpPr txBox="1"/>
              <p:nvPr/>
            </p:nvSpPr>
            <p:spPr>
              <a:xfrm>
                <a:off x="846544" y="2729767"/>
                <a:ext cx="3042578" cy="751654"/>
              </a:xfrm>
              <a:prstGeom prst="rect">
                <a:avLst/>
              </a:prstGeom>
              <a:ln>
                <a:headEnd type="none"/>
                <a:tailEnd type="none"/>
              </a:ln>
            </p:spPr>
            <p:txBody>
              <a:bodyPr vert="horz" wrap="square" lIns="91440" tIns="45720" rIns="91440" bIns="45720" rtlCol="0" anchor="b" anchorCtr="0"/>
              <a:lstStyle/>
              <a:p>
                <a:pPr algn="ctr">
                  <a:defRPr/>
                </a:pPr>
                <a:r>
                  <a:rPr lang="en-US" sz="4400" b="1" i="0">
                    <a:solidFill>
                      <a:srgbClr val="F5AD1A">
                        <a:alpha val="100000"/>
                      </a:srgbClr>
                    </a:solidFill>
                    <a:latin typeface="Arial" panose="020B0604020202020204"/>
                    <a:ea typeface="Arial" panose="020B0604020202020204"/>
                    <a:cs typeface="Arial" panose="020B0604020202020204"/>
                  </a:rPr>
                  <a:t>1</a:t>
                </a:r>
                <a:endParaRPr lang="en-US" sz="1100"/>
              </a:p>
            </p:txBody>
          </p:sp>
          <p:sp>
            <p:nvSpPr>
              <p:cNvPr id="11" name="TextBox 11"/>
              <p:cNvSpPr txBox="1"/>
              <p:nvPr/>
            </p:nvSpPr>
            <p:spPr>
              <a:xfrm>
                <a:off x="846543" y="5228771"/>
                <a:ext cx="3042582" cy="706664"/>
              </a:xfrm>
              <a:prstGeom prst="rect">
                <a:avLst/>
              </a:prstGeom>
              <a:solidFill>
                <a:srgbClr val="F5AD1A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  <p:txBody>
              <a:bodyPr vert="horz" wrap="square" lIns="91440" tIns="45720" rIns="91440" bIns="45720" rtlCol="0" anchor="ctr" anchorCtr="1"/>
              <a:lstStyle/>
              <a:p>
                <a:pPr algn="ctr">
                  <a:defRPr/>
                </a:pPr>
                <a:r>
                  <a:rPr lang="en-US" sz="1800" b="1" i="0">
                    <a:solidFill>
                      <a:srgbClr val="FFFFFF">
                        <a:alpha val="100000"/>
                      </a:srgbClr>
                    </a:solidFill>
                    <a:latin typeface="微软雅黑" panose="020B0503020204020204" charset="-122"/>
                    <a:ea typeface="微软雅黑" panose="020B0503020204020204" charset="-122"/>
                    <a:cs typeface="微软雅黑" panose="020B0503020204020204" charset="-122"/>
                  </a:rPr>
                  <a:t>国家法律法规</a:t>
                </a:r>
                <a:endParaRPr lang="en-US" sz="1100"/>
              </a:p>
            </p:txBody>
          </p:sp>
        </p:grpSp>
        <p:grpSp>
          <p:nvGrpSpPr>
            <p:cNvPr id="12" name="Group 12"/>
            <p:cNvGrpSpPr/>
            <p:nvPr/>
          </p:nvGrpSpPr>
          <p:grpSpPr>
            <a:xfrm rot="0">
              <a:off x="4574709" y="2729767"/>
              <a:ext cx="3042582" cy="3205668"/>
              <a:chOff x="4574709" y="2729767"/>
              <a:chExt cx="3042582" cy="3205668"/>
            </a:xfrm>
          </p:grpSpPr>
          <p:sp>
            <p:nvSpPr>
              <p:cNvPr id="13" name="TextBox 13"/>
              <p:cNvSpPr txBox="1"/>
              <p:nvPr/>
            </p:nvSpPr>
            <p:spPr>
              <a:xfrm>
                <a:off x="4574711" y="3598526"/>
                <a:ext cx="3042580" cy="1525018"/>
              </a:xfrm>
              <a:prstGeom prst="rect">
                <a:avLst/>
              </a:prstGeom>
              <a:ln>
                <a:headEnd type="none"/>
                <a:tailEnd type="none"/>
              </a:ln>
            </p:spPr>
            <p:txBody>
              <a:bodyPr vert="horz" wrap="square" lIns="91440" tIns="45720" rIns="91440" bIns="45720" rtlCol="0" anchor="t" anchorCtr="1"/>
              <a:lstStyle/>
              <a:p>
                <a:pPr algn="l">
                  <a:lnSpc>
                    <a:spcPct val="120000"/>
                  </a:lnSpc>
                  <a:defRPr/>
                </a:pPr>
                <a:r>
                  <a:rPr lang="en-US" sz="1200" b="0" i="0">
                    <a:solidFill>
                      <a:srgbClr val="2F2F2F">
                        <a:alpha val="100000"/>
                        <a:lumMod val="95000"/>
                        <a:lumOff val="5000"/>
                      </a:srgbClr>
                    </a:solidFill>
                    <a:latin typeface="微软雅黑" panose="020B0503020204020204" charset="-122"/>
                    <a:ea typeface="微软雅黑" panose="020B0503020204020204" charset="-122"/>
                    <a:cs typeface="微软雅黑" panose="020B0503020204020204" charset="-122"/>
                  </a:rPr>
                  <a:t>落实《国务院关于深化改革严格土地管理的决定》等系列文件精神，体现国家对土地管理、节约集约利用的总体要求。</a:t>
                </a:r>
                <a:endParaRPr lang="en-US" sz="1100"/>
              </a:p>
            </p:txBody>
          </p:sp>
          <p:sp>
            <p:nvSpPr>
              <p:cNvPr id="14" name="TextBox 14"/>
              <p:cNvSpPr txBox="1"/>
              <p:nvPr/>
            </p:nvSpPr>
            <p:spPr>
              <a:xfrm>
                <a:off x="4574710" y="2729767"/>
                <a:ext cx="3042578" cy="751654"/>
              </a:xfrm>
              <a:prstGeom prst="rect">
                <a:avLst/>
              </a:prstGeom>
              <a:ln>
                <a:headEnd type="none"/>
                <a:tailEnd type="none"/>
              </a:ln>
            </p:spPr>
            <p:txBody>
              <a:bodyPr vert="horz" wrap="square" lIns="91440" tIns="45720" rIns="91440" bIns="45720" rtlCol="0" anchor="b" anchorCtr="0"/>
              <a:lstStyle/>
              <a:p>
                <a:pPr algn="ctr">
                  <a:defRPr/>
                </a:pPr>
                <a:r>
                  <a:rPr lang="en-US" sz="4400" b="1" i="0">
                    <a:solidFill>
                      <a:srgbClr val="F5AD1A">
                        <a:alpha val="100000"/>
                      </a:srgbClr>
                    </a:solidFill>
                    <a:latin typeface="Arial" panose="020B0604020202020204"/>
                    <a:ea typeface="Arial" panose="020B0604020202020204"/>
                    <a:cs typeface="Arial" panose="020B0604020202020204"/>
                  </a:rPr>
                  <a:t>2</a:t>
                </a:r>
                <a:endParaRPr lang="en-US" sz="1100"/>
              </a:p>
            </p:txBody>
          </p:sp>
          <p:sp>
            <p:nvSpPr>
              <p:cNvPr id="15" name="TextBox 15"/>
              <p:cNvSpPr txBox="1"/>
              <p:nvPr/>
            </p:nvSpPr>
            <p:spPr>
              <a:xfrm>
                <a:off x="4574709" y="5228771"/>
                <a:ext cx="3042582" cy="706664"/>
              </a:xfrm>
              <a:prstGeom prst="rect">
                <a:avLst/>
              </a:prstGeom>
              <a:solidFill>
                <a:srgbClr val="F5AD1A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  <p:txBody>
              <a:bodyPr vert="horz" wrap="square" lIns="91440" tIns="45720" rIns="91440" bIns="45720" rtlCol="0" anchor="ctr" anchorCtr="1"/>
              <a:lstStyle/>
              <a:p>
                <a:pPr algn="ctr">
                  <a:defRPr/>
                </a:pPr>
                <a:r>
                  <a:rPr lang="en-US" sz="1800" b="1" i="0">
                    <a:solidFill>
                      <a:srgbClr val="FFFFFF">
                        <a:alpha val="100000"/>
                      </a:srgbClr>
                    </a:solidFill>
                    <a:latin typeface="微软雅黑" panose="020B0503020204020204" charset="-122"/>
                    <a:ea typeface="微软雅黑" panose="020B0503020204020204" charset="-122"/>
                    <a:cs typeface="微软雅黑" panose="020B0503020204020204" charset="-122"/>
                  </a:rPr>
                  <a:t>国家宏观政策</a:t>
                </a:r>
                <a:endParaRPr lang="en-US" sz="1100"/>
              </a:p>
            </p:txBody>
          </p:sp>
        </p:grpSp>
        <p:grpSp>
          <p:nvGrpSpPr>
            <p:cNvPr id="16" name="Group 16"/>
            <p:cNvGrpSpPr/>
            <p:nvPr/>
          </p:nvGrpSpPr>
          <p:grpSpPr>
            <a:xfrm rot="0">
              <a:off x="8327382" y="2729767"/>
              <a:ext cx="3042582" cy="3205668"/>
              <a:chOff x="8327382" y="2729767"/>
              <a:chExt cx="3042582" cy="3205668"/>
            </a:xfrm>
          </p:grpSpPr>
          <p:sp>
            <p:nvSpPr>
              <p:cNvPr id="17" name="TextBox 17"/>
              <p:cNvSpPr txBox="1"/>
              <p:nvPr/>
            </p:nvSpPr>
            <p:spPr>
              <a:xfrm>
                <a:off x="8327384" y="3598526"/>
                <a:ext cx="3042580" cy="1525018"/>
              </a:xfrm>
              <a:prstGeom prst="rect">
                <a:avLst/>
              </a:prstGeom>
              <a:ln>
                <a:headEnd type="none"/>
                <a:tailEnd type="none"/>
              </a:ln>
            </p:spPr>
            <p:txBody>
              <a:bodyPr vert="horz" wrap="square" lIns="91440" tIns="45720" rIns="91440" bIns="45720" rtlCol="0" anchor="t" anchorCtr="1"/>
              <a:lstStyle/>
              <a:p>
                <a:pPr algn="l">
                  <a:lnSpc>
                    <a:spcPct val="120000"/>
                  </a:lnSpc>
                  <a:defRPr/>
                </a:pPr>
                <a:r>
                  <a:rPr lang="en-US" sz="1200" b="0" i="0">
                    <a:solidFill>
                      <a:srgbClr val="2F2F2F">
                        <a:alpha val="100000"/>
                        <a:lumMod val="95000"/>
                        <a:lumOff val="5000"/>
                      </a:srgbClr>
                    </a:solidFill>
                    <a:latin typeface="微软雅黑" panose="020B0503020204020204" charset="-122"/>
                    <a:ea typeface="微软雅黑" panose="020B0503020204020204" charset="-122"/>
                    <a:cs typeface="微软雅黑" panose="020B0503020204020204" charset="-122"/>
                  </a:rPr>
                  <a:t>紧密衔接《国土空间总体规划》、《土地利用年度计划》及城市建设、产业发展规划，确保土地供应与地方发展需求相匹配。</a:t>
                </a:r>
                <a:endParaRPr lang="en-US" sz="1100"/>
              </a:p>
            </p:txBody>
          </p:sp>
          <p:sp>
            <p:nvSpPr>
              <p:cNvPr id="18" name="TextBox 18"/>
              <p:cNvSpPr txBox="1"/>
              <p:nvPr/>
            </p:nvSpPr>
            <p:spPr>
              <a:xfrm>
                <a:off x="8327383" y="2729767"/>
                <a:ext cx="3042578" cy="751654"/>
              </a:xfrm>
              <a:prstGeom prst="rect">
                <a:avLst/>
              </a:prstGeom>
              <a:ln>
                <a:headEnd type="none"/>
                <a:tailEnd type="none"/>
              </a:ln>
            </p:spPr>
            <p:txBody>
              <a:bodyPr vert="horz" wrap="square" lIns="91440" tIns="45720" rIns="91440" bIns="45720" rtlCol="0" anchor="b" anchorCtr="0"/>
              <a:lstStyle/>
              <a:p>
                <a:pPr algn="ctr">
                  <a:defRPr/>
                </a:pPr>
                <a:r>
                  <a:rPr lang="en-US" sz="4400" b="1" i="0">
                    <a:solidFill>
                      <a:srgbClr val="F5AD1A">
                        <a:alpha val="100000"/>
                      </a:srgbClr>
                    </a:solidFill>
                    <a:latin typeface="Arial" panose="020B0604020202020204"/>
                    <a:ea typeface="Arial" panose="020B0604020202020204"/>
                    <a:cs typeface="Arial" panose="020B0604020202020204"/>
                  </a:rPr>
                  <a:t>3</a:t>
                </a:r>
                <a:endParaRPr lang="en-US" sz="1100"/>
              </a:p>
            </p:txBody>
          </p:sp>
          <p:sp>
            <p:nvSpPr>
              <p:cNvPr id="19" name="TextBox 19"/>
              <p:cNvSpPr txBox="1"/>
              <p:nvPr/>
            </p:nvSpPr>
            <p:spPr>
              <a:xfrm>
                <a:off x="8327382" y="5228771"/>
                <a:ext cx="3042582" cy="706664"/>
              </a:xfrm>
              <a:prstGeom prst="rect">
                <a:avLst/>
              </a:prstGeom>
              <a:solidFill>
                <a:srgbClr val="F5AD1A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  <p:txBody>
              <a:bodyPr vert="horz" wrap="square" lIns="91440" tIns="45720" rIns="91440" bIns="45720" rtlCol="0" anchor="ctr" anchorCtr="1"/>
              <a:lstStyle/>
              <a:p>
                <a:pPr algn="ctr">
                  <a:defRPr/>
                </a:pPr>
                <a:r>
                  <a:rPr lang="en-US" sz="1800" b="1" i="0">
                    <a:solidFill>
                      <a:srgbClr val="FFFFFF">
                        <a:alpha val="100000"/>
                      </a:srgbClr>
                    </a:solidFill>
                    <a:latin typeface="微软雅黑" panose="020B0503020204020204" charset="-122"/>
                    <a:ea typeface="微软雅黑" panose="020B0503020204020204" charset="-122"/>
                    <a:cs typeface="微软雅黑" panose="020B0503020204020204" charset="-122"/>
                  </a:rPr>
                  <a:t>地方发展规划</a:t>
                </a:r>
                <a:endParaRPr lang="en-US" sz="1100"/>
              </a:p>
            </p:txBody>
          </p:sp>
        </p:grpSp>
      </p:grpSp>
      <p:sp>
        <p:nvSpPr>
          <p:cNvPr id="20" name="TextBox 20"/>
          <p:cNvSpPr txBox="1"/>
          <p:nvPr/>
        </p:nvSpPr>
        <p:spPr>
          <a:xfrm>
            <a:off x="660400" y="128587"/>
            <a:ext cx="10858500" cy="900112"/>
          </a:xfrm>
          <a:prstGeom prst="rect">
            <a:avLst/>
          </a:prstGeom>
          <a:ln>
            <a:headEnd type="none"/>
            <a:tailEnd type="none"/>
          </a:ln>
        </p:spPr>
        <p:txBody>
          <a:bodyPr vert="horz" wrap="square" lIns="91440" tIns="45720" rIns="91440" bIns="45720" rtlCol="0" anchor="b" anchorCtr="0"/>
          <a:lstStyle/>
          <a:p>
            <a:pPr algn="l">
              <a:lnSpc>
                <a:spcPct val="100000"/>
              </a:lnSpc>
              <a:spcBef>
                <a:spcPts val="0"/>
              </a:spcBef>
              <a:defRPr/>
            </a:pPr>
            <a:r>
              <a:rPr lang="en-US" sz="2800" b="1" i="0">
                <a:solidFill>
                  <a:srgbClr val="2F2F2F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核心编制依据</a:t>
            </a:r>
            <a:endParaRPr lang="en-US" sz="110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660399" y="1826260"/>
            <a:ext cx="5815045" cy="1660735"/>
          </a:xfrm>
          <a:prstGeom prst="rect">
            <a:avLst/>
          </a:prstGeom>
          <a:ln>
            <a:headEnd type="none"/>
            <a:tailEnd type="none"/>
          </a:ln>
        </p:spPr>
        <p:txBody>
          <a:bodyPr vert="horz" wrap="square" lIns="91440" tIns="45720" rIns="91440" bIns="45720" rtlCol="0" anchor="b" anchorCtr="0"/>
          <a:lstStyle/>
          <a:p>
            <a:pPr algn="l">
              <a:lnSpc>
                <a:spcPct val="100000"/>
              </a:lnSpc>
              <a:spcBef>
                <a:spcPts val="0"/>
              </a:spcBef>
              <a:defRPr/>
            </a:pPr>
            <a:r>
              <a:rPr lang="en-US" sz="3600" b="1" i="0">
                <a:solidFill>
                  <a:srgbClr val="2F2F2F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指导思想与原则</a:t>
            </a:r>
            <a:endParaRPr lang="en-US" sz="1100"/>
          </a:p>
        </p:txBody>
      </p:sp>
      <p:sp>
        <p:nvSpPr>
          <p:cNvPr id="3" name="TextBox 3"/>
          <p:cNvSpPr txBox="1"/>
          <p:nvPr/>
        </p:nvSpPr>
        <p:spPr>
          <a:xfrm>
            <a:off x="660399" y="3492500"/>
            <a:ext cx="5815045" cy="1660735"/>
          </a:xfrm>
          <a:prstGeom prst="rect">
            <a:avLst/>
          </a:prstGeom>
          <a:ln>
            <a:headEnd type="none"/>
            <a:tailEnd type="none"/>
          </a:ln>
        </p:spPr>
        <p:txBody>
          <a:bodyPr vert="horz" wrap="square" lIns="91440" tIns="45720" rIns="91440" bIns="45720" rtlCol="0" anchor="t" anchorCtr="0"/>
          <a:lstStyle/>
          <a:p>
            <a:pPr algn="l">
              <a:lnSpc>
                <a:spcPct val="120000"/>
              </a:lnSpc>
              <a:spcBef>
                <a:spcPts val="1000"/>
              </a:spcBef>
              <a:defRPr/>
            </a:pPr>
            <a:r>
              <a:rPr lang="en-US" sz="1600" b="0" i="0">
                <a:solidFill>
                  <a:srgbClr val="2F2F2F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确立供地计划的顶层设计理念与必须遵循的基本准则，确保土地供应工作方向正确、路径科学、过程规范。</a:t>
            </a:r>
            <a:endParaRPr lang="en-US" sz="110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/>
          <p:nvPr/>
        </p:nvGrpSpPr>
        <p:grpSpPr>
          <a:xfrm rot="0">
            <a:off x="660399" y="1130300"/>
            <a:ext cx="10858502" cy="4597400"/>
            <a:chOff x="660399" y="1130300"/>
            <a:chExt cx="10858502" cy="4597400"/>
          </a:xfrm>
        </p:grpSpPr>
        <p:sp>
          <p:nvSpPr>
            <p:cNvPr id="4" name="TextBox 4"/>
            <p:cNvSpPr txBox="1"/>
            <p:nvPr/>
          </p:nvSpPr>
          <p:spPr>
            <a:xfrm>
              <a:off x="660399" y="1130300"/>
              <a:ext cx="10858500" cy="604617"/>
            </a:xfrm>
            <a:prstGeom prst="rect">
              <a:avLst/>
            </a:prstGeom>
            <a:ln>
              <a:headEnd type="none"/>
              <a:tailEnd type="none"/>
            </a:ln>
          </p:spPr>
          <p:txBody>
            <a:bodyPr vert="horz" wrap="square" lIns="91440" tIns="45720" rIns="91440" bIns="45720" rtlCol="0" anchor="ctr" anchorCtr="0"/>
            <a:lstStyle/>
            <a:p>
              <a:pPr algn="l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400" b="1" i="0" strike="noStrike">
                  <a:solidFill>
                    <a:srgbClr val="2F2F2F">
                      <a:alpha val="100000"/>
                    </a:srgbClr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rPr>
                <a:t>坚持新发展理念，服务发展大局</a:t>
              </a:r>
              <a:endParaRPr lang="en-US" sz="1100"/>
            </a:p>
          </p:txBody>
        </p:sp>
        <p:grpSp>
          <p:nvGrpSpPr>
            <p:cNvPr id="5" name="Group 5"/>
            <p:cNvGrpSpPr/>
            <p:nvPr/>
          </p:nvGrpSpPr>
          <p:grpSpPr>
            <a:xfrm rot="0">
              <a:off x="660401" y="1799683"/>
              <a:ext cx="10858500" cy="976972"/>
              <a:chOff x="660401" y="1799683"/>
              <a:chExt cx="10858500" cy="976972"/>
            </a:xfrm>
          </p:grpSpPr>
          <p:sp>
            <p:nvSpPr>
              <p:cNvPr id="6" name="AutoShape 6"/>
              <p:cNvSpPr/>
              <p:nvPr/>
            </p:nvSpPr>
            <p:spPr>
              <a:xfrm>
                <a:off x="660401" y="1799683"/>
                <a:ext cx="10858499" cy="976971"/>
              </a:xfrm>
              <a:prstGeom prst="roundRect">
                <a:avLst>
                  <a:gd name="adj" fmla="val 50000"/>
                </a:avLst>
              </a:prstGeom>
              <a:solidFill>
                <a:srgbClr val="F5AD1A">
                  <a:alpha val="100000"/>
                </a:srgbClr>
              </a:solidFill>
              <a:ln>
                <a:headEnd type="none"/>
                <a:tailEnd type="none"/>
              </a:ln>
            </p:spPr>
          </p:sp>
          <p:sp>
            <p:nvSpPr>
              <p:cNvPr id="7" name="AutoShape 7"/>
              <p:cNvSpPr/>
              <p:nvPr/>
            </p:nvSpPr>
            <p:spPr>
              <a:xfrm>
                <a:off x="1637370" y="1799684"/>
                <a:ext cx="9881531" cy="976971"/>
              </a:xfrm>
              <a:prstGeom prst="roundRect">
                <a:avLst>
                  <a:gd name="adj" fmla="val 50000"/>
                </a:avLst>
              </a:prstGeom>
              <a:solidFill>
                <a:srgbClr val="FFFFFF">
                  <a:alpha val="100000"/>
                </a:srgbClr>
              </a:solidFill>
              <a:ln w="12700">
                <a:solidFill>
                  <a:srgbClr val="F5AD1A">
                    <a:alpha val="100000"/>
                  </a:srgbClr>
                </a:solidFill>
                <a:prstDash val="solid"/>
                <a:headEnd type="none"/>
                <a:tailEnd type="none"/>
              </a:ln>
            </p:spPr>
          </p:sp>
          <p:sp>
            <p:nvSpPr>
              <p:cNvPr id="8" name="AutoShape 8"/>
              <p:cNvSpPr/>
              <p:nvPr/>
            </p:nvSpPr>
            <p:spPr>
              <a:xfrm>
                <a:off x="4900295" y="2069094"/>
                <a:ext cx="0" cy="438150"/>
              </a:xfrm>
              <a:prstGeom prst="line">
                <a:avLst/>
              </a:prstGeom>
              <a:ln w="31750">
                <a:solidFill>
                  <a:srgbClr val="F5AD1A">
                    <a:alpha val="100000"/>
                  </a:srgbClr>
                </a:solidFill>
                <a:prstDash val="solid"/>
                <a:headEnd type="none"/>
                <a:tailEnd type="none"/>
              </a:ln>
            </p:spPr>
          </p:sp>
          <p:grpSp>
            <p:nvGrpSpPr>
              <p:cNvPr id="9" name="Group 9"/>
              <p:cNvGrpSpPr/>
              <p:nvPr/>
            </p:nvGrpSpPr>
            <p:grpSpPr>
              <a:xfrm rot="0">
                <a:off x="886903" y="1883417"/>
                <a:ext cx="10308612" cy="809503"/>
                <a:chOff x="886903" y="1883417"/>
                <a:chExt cx="10308612" cy="809503"/>
              </a:xfrm>
            </p:grpSpPr>
            <p:sp>
              <p:nvSpPr>
                <p:cNvPr id="10" name="TextBox 10"/>
                <p:cNvSpPr txBox="1"/>
                <p:nvPr/>
              </p:nvSpPr>
              <p:spPr>
                <a:xfrm flipH="1">
                  <a:off x="1841499" y="1938376"/>
                  <a:ext cx="2919089" cy="699586"/>
                </a:xfrm>
                <a:prstGeom prst="rect">
                  <a:avLst/>
                </a:prstGeom>
                <a:ln>
                  <a:headEnd type="none"/>
                  <a:tailEnd type="none"/>
                </a:ln>
              </p:spPr>
              <p:txBody>
                <a:bodyPr vert="horz" wrap="square" lIns="91440" tIns="45720" rIns="91440" bIns="45720" rtlCol="0" anchor="ctr" anchorCtr="0"/>
                <a:lstStyle/>
                <a:p>
                  <a:pPr algn="l">
                    <a:defRPr/>
                  </a:pPr>
                  <a:r>
                    <a:rPr lang="en-US" sz="1800" b="1" i="0" strike="noStrike">
                      <a:solidFill>
                        <a:srgbClr val="2F2F2F">
                          <a:alpha val="100000"/>
                        </a:srgbClr>
                      </a:solidFill>
                      <a:latin typeface="微软雅黑" panose="020B0503020204020204" charset="-122"/>
                      <a:ea typeface="微软雅黑" panose="020B0503020204020204" charset="-122"/>
                      <a:cs typeface="微软雅黑" panose="020B0503020204020204" charset="-122"/>
                    </a:rPr>
                    <a:t>坚持新发展理念</a:t>
                  </a:r>
                  <a:endParaRPr lang="en-US" sz="1100"/>
                </a:p>
              </p:txBody>
            </p:sp>
            <p:sp>
              <p:nvSpPr>
                <p:cNvPr id="11" name="TextBox 11"/>
                <p:cNvSpPr txBox="1"/>
                <p:nvPr/>
              </p:nvSpPr>
              <p:spPr>
                <a:xfrm>
                  <a:off x="5001490" y="1883417"/>
                  <a:ext cx="6194025" cy="809503"/>
                </a:xfrm>
                <a:prstGeom prst="rect">
                  <a:avLst/>
                </a:prstGeom>
                <a:ln>
                  <a:headEnd type="none"/>
                  <a:tailEnd type="none"/>
                </a:ln>
              </p:spPr>
              <p:txBody>
                <a:bodyPr vert="horz" wrap="square" lIns="91440" tIns="45720" rIns="91440" bIns="45720" rtlCol="0" anchor="ctr" anchorCtr="0"/>
                <a:lstStyle/>
                <a:p>
                  <a:pPr algn="l">
                    <a:lnSpc>
                      <a:spcPct val="120000"/>
                    </a:lnSpc>
                    <a:defRPr/>
                  </a:pPr>
                  <a:r>
                    <a:rPr lang="en-US" sz="1200" b="0" i="0">
                      <a:solidFill>
                        <a:srgbClr val="2F2F2F">
                          <a:alpha val="100000"/>
                        </a:srgbClr>
                      </a:solidFill>
                      <a:latin typeface="微软雅黑" panose="020B0503020204020204" charset="-122"/>
                      <a:ea typeface="微软雅黑" panose="020B0503020204020204" charset="-122"/>
                      <a:cs typeface="微软雅黑" panose="020B0503020204020204" charset="-122"/>
                    </a:rPr>
                    <a:t>将创新、协调、绿色、开放、共享的发展理念贯穿于土地供应全过程，以土地利用方式转变促进经济发展方式转型。</a:t>
                  </a:r>
                  <a:endParaRPr lang="en-US" sz="1100"/>
                </a:p>
              </p:txBody>
            </p:sp>
            <p:sp>
              <p:nvSpPr>
                <p:cNvPr id="12" name="TextBox 12"/>
                <p:cNvSpPr txBox="1"/>
                <p:nvPr/>
              </p:nvSpPr>
              <p:spPr>
                <a:xfrm>
                  <a:off x="886903" y="1968369"/>
                  <a:ext cx="645564" cy="627854"/>
                </a:xfrm>
                <a:prstGeom prst="rect">
                  <a:avLst/>
                </a:prstGeom>
                <a:ln>
                  <a:prstDash val="solid"/>
                  <a:headEnd type="none"/>
                  <a:tailEnd type="none"/>
                </a:ln>
              </p:spPr>
              <p:txBody>
                <a:bodyPr vert="horz" wrap="none" lIns="91440" tIns="45720" rIns="91440" bIns="45720" rtlCol="0" anchor="ctr" anchorCtr="0"/>
                <a:lstStyle/>
                <a:p>
                  <a:pPr algn="ctr">
                    <a:defRPr/>
                  </a:pPr>
                  <a:r>
                    <a:rPr lang="en-US" sz="2800" b="1" i="0">
                      <a:solidFill>
                        <a:srgbClr val="FFFFFF">
                          <a:alpha val="100000"/>
                        </a:srgbClr>
                      </a:solidFill>
                      <a:latin typeface="Arial" panose="020B0604020202020204"/>
                      <a:ea typeface="Arial" panose="020B0604020202020204"/>
                      <a:cs typeface="Arial" panose="020B0604020202020204"/>
                    </a:rPr>
                    <a:t>1</a:t>
                  </a:r>
                  <a:endParaRPr lang="en-US" sz="1100"/>
                </a:p>
              </p:txBody>
            </p:sp>
          </p:grpSp>
        </p:grpSp>
        <p:grpSp>
          <p:nvGrpSpPr>
            <p:cNvPr id="13" name="Group 13"/>
            <p:cNvGrpSpPr/>
            <p:nvPr/>
          </p:nvGrpSpPr>
          <p:grpSpPr>
            <a:xfrm rot="0">
              <a:off x="660399" y="3275208"/>
              <a:ext cx="10858500" cy="976970"/>
              <a:chOff x="660399" y="2918833"/>
              <a:chExt cx="10858500" cy="976970"/>
            </a:xfrm>
          </p:grpSpPr>
          <p:sp>
            <p:nvSpPr>
              <p:cNvPr id="14" name="AutoShape 14"/>
              <p:cNvSpPr/>
              <p:nvPr/>
            </p:nvSpPr>
            <p:spPr>
              <a:xfrm>
                <a:off x="660399" y="2918833"/>
                <a:ext cx="10858500" cy="976970"/>
              </a:xfrm>
              <a:prstGeom prst="roundRect">
                <a:avLst>
                  <a:gd name="adj" fmla="val 50000"/>
                </a:avLst>
              </a:prstGeom>
              <a:solidFill>
                <a:srgbClr val="A25822">
                  <a:alpha val="100000"/>
                </a:srgbClr>
              </a:solidFill>
              <a:ln>
                <a:headEnd type="none"/>
                <a:tailEnd type="none"/>
              </a:ln>
            </p:spPr>
          </p:sp>
          <p:sp>
            <p:nvSpPr>
              <p:cNvPr id="15" name="AutoShape 15"/>
              <p:cNvSpPr/>
              <p:nvPr/>
            </p:nvSpPr>
            <p:spPr>
              <a:xfrm flipH="1">
                <a:off x="1637367" y="2918833"/>
                <a:ext cx="9881532" cy="976970"/>
              </a:xfrm>
              <a:prstGeom prst="roundRect">
                <a:avLst>
                  <a:gd name="adj" fmla="val 50000"/>
                </a:avLst>
              </a:prstGeom>
              <a:solidFill>
                <a:srgbClr val="FFFFFF">
                  <a:alpha val="100000"/>
                </a:srgbClr>
              </a:solidFill>
              <a:ln w="12700">
                <a:solidFill>
                  <a:srgbClr val="F5AD1A">
                    <a:alpha val="100000"/>
                  </a:srgbClr>
                </a:solidFill>
                <a:prstDash val="solid"/>
                <a:headEnd type="none"/>
                <a:tailEnd type="none"/>
              </a:ln>
            </p:spPr>
          </p:sp>
          <p:sp>
            <p:nvSpPr>
              <p:cNvPr id="16" name="AutoShape 16"/>
              <p:cNvSpPr/>
              <p:nvPr/>
            </p:nvSpPr>
            <p:spPr>
              <a:xfrm>
                <a:off x="4900295" y="3188244"/>
                <a:ext cx="0" cy="438150"/>
              </a:xfrm>
              <a:prstGeom prst="line">
                <a:avLst/>
              </a:prstGeom>
              <a:ln w="31750">
                <a:solidFill>
                  <a:srgbClr val="A25822">
                    <a:alpha val="100000"/>
                  </a:srgbClr>
                </a:solidFill>
                <a:prstDash val="solid"/>
                <a:headEnd type="none"/>
                <a:tailEnd type="none"/>
              </a:ln>
            </p:spPr>
          </p:sp>
          <p:grpSp>
            <p:nvGrpSpPr>
              <p:cNvPr id="17" name="Group 17"/>
              <p:cNvGrpSpPr/>
              <p:nvPr/>
            </p:nvGrpSpPr>
            <p:grpSpPr>
              <a:xfrm rot="0">
                <a:off x="886903" y="3002567"/>
                <a:ext cx="10308612" cy="809503"/>
                <a:chOff x="886903" y="3002567"/>
                <a:chExt cx="10308612" cy="809503"/>
              </a:xfrm>
            </p:grpSpPr>
            <p:sp>
              <p:nvSpPr>
                <p:cNvPr id="18" name="TextBox 18"/>
                <p:cNvSpPr txBox="1"/>
                <p:nvPr/>
              </p:nvSpPr>
              <p:spPr>
                <a:xfrm>
                  <a:off x="1841503" y="3057526"/>
                  <a:ext cx="2919089" cy="699586"/>
                </a:xfrm>
                <a:prstGeom prst="rect">
                  <a:avLst/>
                </a:prstGeom>
                <a:ln>
                  <a:headEnd type="none"/>
                  <a:tailEnd type="none"/>
                </a:ln>
              </p:spPr>
              <p:txBody>
                <a:bodyPr vert="horz" wrap="square" lIns="91440" tIns="45720" rIns="91440" bIns="45720" rtlCol="0" anchor="ctr" anchorCtr="0"/>
                <a:lstStyle/>
                <a:p>
                  <a:pPr algn="l">
                    <a:defRPr/>
                  </a:pPr>
                  <a:r>
                    <a:rPr lang="en-US" sz="1800" b="1" i="0" strike="noStrike">
                      <a:solidFill>
                        <a:srgbClr val="2F2F2F">
                          <a:alpha val="100000"/>
                        </a:srgbClr>
                      </a:solidFill>
                      <a:latin typeface="微软雅黑" panose="020B0503020204020204" charset="-122"/>
                      <a:ea typeface="微软雅黑" panose="020B0503020204020204" charset="-122"/>
                      <a:cs typeface="微软雅黑" panose="020B0503020204020204" charset="-122"/>
                    </a:rPr>
                    <a:t>深化供给侧结构性改革</a:t>
                  </a:r>
                  <a:endParaRPr lang="en-US" sz="1100"/>
                </a:p>
              </p:txBody>
            </p:sp>
            <p:sp>
              <p:nvSpPr>
                <p:cNvPr id="19" name="TextBox 19"/>
                <p:cNvSpPr txBox="1"/>
                <p:nvPr/>
              </p:nvSpPr>
              <p:spPr>
                <a:xfrm flipH="1">
                  <a:off x="5001490" y="3002567"/>
                  <a:ext cx="6194025" cy="809503"/>
                </a:xfrm>
                <a:prstGeom prst="rect">
                  <a:avLst/>
                </a:prstGeom>
                <a:ln>
                  <a:headEnd type="none"/>
                  <a:tailEnd type="none"/>
                </a:ln>
              </p:spPr>
              <p:txBody>
                <a:bodyPr vert="horz" wrap="square" lIns="91440" tIns="45720" rIns="91440" bIns="45720" rtlCol="0" anchor="ctr" anchorCtr="0"/>
                <a:lstStyle/>
                <a:p>
                  <a:pPr algn="l">
                    <a:lnSpc>
                      <a:spcPct val="120000"/>
                    </a:lnSpc>
                    <a:defRPr/>
                  </a:pPr>
                  <a:r>
                    <a:rPr lang="en-US" sz="1200" b="0" i="0">
                      <a:solidFill>
                        <a:srgbClr val="2F2F2F">
                          <a:alpha val="100000"/>
                        </a:srgbClr>
                      </a:solidFill>
                      <a:latin typeface="微软雅黑" panose="020B0503020204020204" charset="-122"/>
                      <a:ea typeface="微软雅黑" panose="020B0503020204020204" charset="-122"/>
                      <a:cs typeface="微软雅黑" panose="020B0503020204020204" charset="-122"/>
                    </a:rPr>
                    <a:t>通过科学编制供地计划，优化土地要素供给，破解用地制约瓶颈，为经济社会高质量发展提供坚实的土地资源保障。</a:t>
                  </a:r>
                  <a:endParaRPr lang="en-US" sz="1100"/>
                </a:p>
              </p:txBody>
            </p:sp>
            <p:sp>
              <p:nvSpPr>
                <p:cNvPr id="20" name="TextBox 20"/>
                <p:cNvSpPr txBox="1"/>
                <p:nvPr/>
              </p:nvSpPr>
              <p:spPr>
                <a:xfrm>
                  <a:off x="886903" y="3079151"/>
                  <a:ext cx="645564" cy="644586"/>
                </a:xfrm>
                <a:prstGeom prst="rect">
                  <a:avLst/>
                </a:prstGeom>
                <a:ln>
                  <a:prstDash val="solid"/>
                  <a:headEnd type="none"/>
                  <a:tailEnd type="none"/>
                </a:ln>
              </p:spPr>
              <p:txBody>
                <a:bodyPr vert="horz" wrap="none" lIns="91440" tIns="45720" rIns="91440" bIns="45720" rtlCol="0" anchor="ctr" anchorCtr="0"/>
                <a:lstStyle/>
                <a:p>
                  <a:pPr algn="ctr">
                    <a:defRPr/>
                  </a:pPr>
                  <a:r>
                    <a:rPr lang="en-US" sz="2800" b="1" i="0">
                      <a:solidFill>
                        <a:srgbClr val="FFFFFF">
                          <a:alpha val="100000"/>
                        </a:srgbClr>
                      </a:solidFill>
                      <a:latin typeface="Arial" panose="020B0604020202020204"/>
                      <a:ea typeface="Arial" panose="020B0604020202020204"/>
                      <a:cs typeface="Arial" panose="020B0604020202020204"/>
                    </a:rPr>
                    <a:t>2</a:t>
                  </a:r>
                  <a:endParaRPr lang="en-US" sz="1100"/>
                </a:p>
              </p:txBody>
            </p:sp>
          </p:grpSp>
        </p:grpSp>
        <p:grpSp>
          <p:nvGrpSpPr>
            <p:cNvPr id="21" name="Group 21"/>
            <p:cNvGrpSpPr/>
            <p:nvPr/>
          </p:nvGrpSpPr>
          <p:grpSpPr>
            <a:xfrm rot="0">
              <a:off x="660401" y="4750730"/>
              <a:ext cx="10858500" cy="976970"/>
              <a:chOff x="660401" y="4037981"/>
              <a:chExt cx="10858500" cy="976970"/>
            </a:xfrm>
          </p:grpSpPr>
          <p:sp>
            <p:nvSpPr>
              <p:cNvPr id="22" name="AutoShape 22"/>
              <p:cNvSpPr/>
              <p:nvPr/>
            </p:nvSpPr>
            <p:spPr>
              <a:xfrm>
                <a:off x="660401" y="4037981"/>
                <a:ext cx="10858499" cy="976970"/>
              </a:xfrm>
              <a:prstGeom prst="roundRect">
                <a:avLst>
                  <a:gd name="adj" fmla="val 50000"/>
                </a:avLst>
              </a:prstGeom>
              <a:solidFill>
                <a:srgbClr val="F5AD1A">
                  <a:alpha val="100000"/>
                </a:srgbClr>
              </a:solidFill>
              <a:ln>
                <a:headEnd type="none"/>
                <a:tailEnd type="none"/>
              </a:ln>
            </p:spPr>
          </p:sp>
          <p:sp>
            <p:nvSpPr>
              <p:cNvPr id="23" name="AutoShape 23"/>
              <p:cNvSpPr/>
              <p:nvPr/>
            </p:nvSpPr>
            <p:spPr>
              <a:xfrm>
                <a:off x="1637370" y="4037981"/>
                <a:ext cx="9881531" cy="976970"/>
              </a:xfrm>
              <a:prstGeom prst="roundRect">
                <a:avLst>
                  <a:gd name="adj" fmla="val 50000"/>
                </a:avLst>
              </a:prstGeom>
              <a:solidFill>
                <a:srgbClr val="FFFFFF">
                  <a:alpha val="100000"/>
                </a:srgbClr>
              </a:solidFill>
              <a:ln w="12700">
                <a:solidFill>
                  <a:srgbClr val="F5AD1A">
                    <a:alpha val="100000"/>
                  </a:srgbClr>
                </a:solidFill>
                <a:prstDash val="solid"/>
                <a:headEnd type="none"/>
                <a:tailEnd type="none"/>
              </a:ln>
            </p:spPr>
          </p:sp>
          <p:sp>
            <p:nvSpPr>
              <p:cNvPr id="24" name="AutoShape 24"/>
              <p:cNvSpPr/>
              <p:nvPr/>
            </p:nvSpPr>
            <p:spPr>
              <a:xfrm>
                <a:off x="4900295" y="4307392"/>
                <a:ext cx="0" cy="438150"/>
              </a:xfrm>
              <a:prstGeom prst="line">
                <a:avLst/>
              </a:prstGeom>
              <a:ln w="31750">
                <a:solidFill>
                  <a:srgbClr val="F5AD1A">
                    <a:alpha val="100000"/>
                  </a:srgbClr>
                </a:solidFill>
                <a:prstDash val="solid"/>
                <a:headEnd type="none"/>
                <a:tailEnd type="none"/>
              </a:ln>
            </p:spPr>
          </p:sp>
          <p:grpSp>
            <p:nvGrpSpPr>
              <p:cNvPr id="25" name="Group 25"/>
              <p:cNvGrpSpPr/>
              <p:nvPr/>
            </p:nvGrpSpPr>
            <p:grpSpPr>
              <a:xfrm rot="0">
                <a:off x="886903" y="4121715"/>
                <a:ext cx="10308612" cy="809503"/>
                <a:chOff x="886903" y="4121715"/>
                <a:chExt cx="10308612" cy="809503"/>
              </a:xfrm>
            </p:grpSpPr>
            <p:sp>
              <p:nvSpPr>
                <p:cNvPr id="26" name="TextBox 26"/>
                <p:cNvSpPr txBox="1"/>
                <p:nvPr/>
              </p:nvSpPr>
              <p:spPr>
                <a:xfrm flipH="1">
                  <a:off x="1841499" y="4176674"/>
                  <a:ext cx="2919089" cy="699586"/>
                </a:xfrm>
                <a:prstGeom prst="rect">
                  <a:avLst/>
                </a:prstGeom>
                <a:ln>
                  <a:headEnd type="none"/>
                  <a:tailEnd type="none"/>
                </a:ln>
              </p:spPr>
              <p:txBody>
                <a:bodyPr vert="horz" wrap="square" lIns="91440" tIns="45720" rIns="91440" bIns="45720" rtlCol="0" anchor="ctr" anchorCtr="0"/>
                <a:lstStyle/>
                <a:p>
                  <a:pPr algn="l">
                    <a:defRPr/>
                  </a:pPr>
                  <a:r>
                    <a:rPr lang="en-US" sz="1800" b="1" i="0" strike="noStrike">
                      <a:solidFill>
                        <a:srgbClr val="2F2F2F">
                          <a:alpha val="100000"/>
                        </a:srgbClr>
                      </a:solidFill>
                      <a:latin typeface="微软雅黑" panose="020B0503020204020204" charset="-122"/>
                      <a:ea typeface="微软雅黑" panose="020B0503020204020204" charset="-122"/>
                      <a:cs typeface="微软雅黑" panose="020B0503020204020204" charset="-122"/>
                    </a:rPr>
                    <a:t>推动高质量发展</a:t>
                  </a:r>
                  <a:endParaRPr lang="en-US" sz="1100"/>
                </a:p>
              </p:txBody>
            </p:sp>
            <p:sp>
              <p:nvSpPr>
                <p:cNvPr id="27" name="TextBox 27"/>
                <p:cNvSpPr txBox="1"/>
                <p:nvPr/>
              </p:nvSpPr>
              <p:spPr>
                <a:xfrm>
                  <a:off x="5001490" y="4121715"/>
                  <a:ext cx="6194025" cy="809503"/>
                </a:xfrm>
                <a:prstGeom prst="rect">
                  <a:avLst/>
                </a:prstGeom>
                <a:ln>
                  <a:headEnd type="none"/>
                  <a:tailEnd type="none"/>
                </a:ln>
              </p:spPr>
              <p:txBody>
                <a:bodyPr vert="horz" wrap="square" lIns="91440" tIns="45720" rIns="91440" bIns="45720" rtlCol="0" anchor="ctr" anchorCtr="0"/>
                <a:lstStyle/>
                <a:p>
                  <a:pPr algn="l">
                    <a:lnSpc>
                      <a:spcPct val="120000"/>
                    </a:lnSpc>
                    <a:defRPr/>
                  </a:pPr>
                  <a:r>
                    <a:rPr lang="en-US" sz="1200" b="0" i="0">
                      <a:solidFill>
                        <a:srgbClr val="2F2F2F">
                          <a:alpha val="100000"/>
                        </a:srgbClr>
                      </a:solidFill>
                      <a:latin typeface="微软雅黑" panose="020B0503020204020204" charset="-122"/>
                      <a:ea typeface="微软雅黑" panose="020B0503020204020204" charset="-122"/>
                      <a:cs typeface="微软雅黑" panose="020B0503020204020204" charset="-122"/>
                    </a:rPr>
                    <a:t>聚焦地方经济社会发展的核心目标，通过精准供地，引导产业结构优化升级，促进区域经济协调可持续发展。</a:t>
                  </a:r>
                  <a:endParaRPr lang="en-US" sz="1100"/>
                </a:p>
              </p:txBody>
            </p:sp>
            <p:sp>
              <p:nvSpPr>
                <p:cNvPr id="28" name="TextBox 28"/>
                <p:cNvSpPr txBox="1"/>
                <p:nvPr/>
              </p:nvSpPr>
              <p:spPr>
                <a:xfrm>
                  <a:off x="886903" y="4229692"/>
                  <a:ext cx="645564" cy="581800"/>
                </a:xfrm>
                <a:prstGeom prst="rect">
                  <a:avLst/>
                </a:prstGeom>
                <a:ln>
                  <a:prstDash val="solid"/>
                  <a:headEnd type="none"/>
                  <a:tailEnd type="none"/>
                </a:ln>
              </p:spPr>
              <p:txBody>
                <a:bodyPr vert="horz" wrap="none" lIns="91440" tIns="45720" rIns="91440" bIns="45720" rtlCol="0" anchor="ctr" anchorCtr="0"/>
                <a:lstStyle/>
                <a:p>
                  <a:pPr algn="ctr">
                    <a:defRPr/>
                  </a:pPr>
                  <a:r>
                    <a:rPr lang="en-US" sz="2800" b="1" i="0">
                      <a:solidFill>
                        <a:srgbClr val="FFFFFF">
                          <a:alpha val="100000"/>
                        </a:srgbClr>
                      </a:solidFill>
                      <a:latin typeface="Arial" panose="020B0604020202020204"/>
                      <a:ea typeface="Arial" panose="020B0604020202020204"/>
                      <a:cs typeface="Arial" panose="020B0604020202020204"/>
                    </a:rPr>
                    <a:t>3</a:t>
                  </a:r>
                  <a:endParaRPr lang="en-US" sz="1100"/>
                </a:p>
              </p:txBody>
            </p:sp>
          </p:grpSp>
        </p:grpSp>
      </p:grpSp>
      <p:sp>
        <p:nvSpPr>
          <p:cNvPr id="29" name="TextBox 29"/>
          <p:cNvSpPr txBox="1"/>
          <p:nvPr/>
        </p:nvSpPr>
        <p:spPr>
          <a:xfrm>
            <a:off x="660400" y="128587"/>
            <a:ext cx="10858500" cy="900112"/>
          </a:xfrm>
          <a:prstGeom prst="rect">
            <a:avLst/>
          </a:prstGeom>
          <a:ln>
            <a:headEnd type="none"/>
            <a:tailEnd type="none"/>
          </a:ln>
        </p:spPr>
        <p:txBody>
          <a:bodyPr vert="horz" wrap="square" lIns="91440" tIns="45720" rIns="91440" bIns="45720" rtlCol="0" anchor="b" anchorCtr="0"/>
          <a:lstStyle/>
          <a:p>
            <a:pPr algn="l">
              <a:lnSpc>
                <a:spcPct val="100000"/>
              </a:lnSpc>
              <a:spcBef>
                <a:spcPts val="0"/>
              </a:spcBef>
              <a:defRPr/>
            </a:pPr>
            <a:r>
              <a:rPr lang="en-US" sz="2800" b="1" i="0">
                <a:solidFill>
                  <a:srgbClr val="2F2F2F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核心指导思想</a:t>
            </a:r>
            <a:endParaRPr lang="en-US" sz="110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/>
          <p:nvPr/>
        </p:nvGrpSpPr>
        <p:grpSpPr>
          <a:xfrm rot="0">
            <a:off x="660400" y="1130300"/>
            <a:ext cx="10858500" cy="5003800"/>
            <a:chOff x="660400" y="1130300"/>
            <a:chExt cx="10858500" cy="5003800"/>
          </a:xfrm>
        </p:grpSpPr>
        <p:sp>
          <p:nvSpPr>
            <p:cNvPr id="4" name="AutoShape 4"/>
            <p:cNvSpPr/>
            <p:nvPr/>
          </p:nvSpPr>
          <p:spPr>
            <a:xfrm flipH="1">
              <a:off x="3382757" y="2513013"/>
              <a:ext cx="2713245" cy="3621087"/>
            </a:xfrm>
            <a:prstGeom prst="rect">
              <a:avLst/>
            </a:prstGeom>
            <a:ln w="6350">
              <a:solidFill>
                <a:srgbClr val="2F2F2F">
                  <a:alpha val="100000"/>
                </a:srgbClr>
              </a:solidFill>
              <a:headEnd type="none"/>
              <a:tailEnd type="none"/>
            </a:ln>
          </p:spPr>
        </p:sp>
        <p:sp>
          <p:nvSpPr>
            <p:cNvPr id="5" name="TextBox 5"/>
            <p:cNvSpPr txBox="1"/>
            <p:nvPr/>
          </p:nvSpPr>
          <p:spPr>
            <a:xfrm>
              <a:off x="660400" y="1130300"/>
              <a:ext cx="10858500" cy="593725"/>
            </a:xfrm>
            <a:prstGeom prst="rect">
              <a:avLst/>
            </a:prstGeom>
            <a:solidFill>
              <a:srgbClr val="F5AD1A">
                <a:alpha val="100000"/>
              </a:srgbClr>
            </a:solidFill>
            <a:ln>
              <a:prstDash val="solid"/>
              <a:headEnd type="none"/>
              <a:tailEnd type="none"/>
            </a:ln>
          </p:spPr>
          <p:txBody>
            <a:bodyPr vert="horz" wrap="square" lIns="91440" tIns="45720" rIns="91440" bIns="45720" rtlCol="0" anchor="ctr" anchorCtr="0"/>
            <a:lstStyle/>
            <a:p>
              <a:pPr algn="l">
                <a:defRPr/>
              </a:pPr>
              <a:r>
                <a:rPr lang="en-US" sz="2400" b="1" i="0">
                  <a:solidFill>
                    <a:srgbClr val="FFFFFF">
                      <a:alpha val="100000"/>
                    </a:srgbClr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rPr>
                <a:t>坚持节约集约，发挥市场作用</a:t>
              </a:r>
              <a:endParaRPr lang="en-US" sz="1100"/>
            </a:p>
          </p:txBody>
        </p:sp>
        <p:grpSp>
          <p:nvGrpSpPr>
            <p:cNvPr id="6" name="Group 6"/>
            <p:cNvGrpSpPr/>
            <p:nvPr/>
          </p:nvGrpSpPr>
          <p:grpSpPr>
            <a:xfrm rot="0">
              <a:off x="727656" y="1925223"/>
              <a:ext cx="2596954" cy="4208877"/>
              <a:chOff x="727656" y="1925223"/>
              <a:chExt cx="2596954" cy="4208877"/>
            </a:xfrm>
          </p:grpSpPr>
          <p:sp>
            <p:nvSpPr>
              <p:cNvPr id="7" name="TextBox 7"/>
              <p:cNvSpPr txBox="1"/>
              <p:nvPr/>
            </p:nvSpPr>
            <p:spPr>
              <a:xfrm>
                <a:off x="727658" y="3635604"/>
                <a:ext cx="2596952" cy="2498496"/>
              </a:xfrm>
              <a:prstGeom prst="rect">
                <a:avLst/>
              </a:prstGeom>
              <a:ln>
                <a:headEnd type="none"/>
                <a:tailEnd type="none"/>
              </a:ln>
            </p:spPr>
            <p:txBody>
              <a:bodyPr vert="horz" wrap="square" lIns="91440" tIns="45720" rIns="91440" bIns="45720" rtlCol="0" anchor="t" anchorCtr="0"/>
              <a:lstStyle/>
              <a:p>
                <a:pPr algn="l">
                  <a:lnSpc>
                    <a:spcPct val="120000"/>
                  </a:lnSpc>
                  <a:defRPr/>
                </a:pPr>
                <a:r>
                  <a:rPr lang="en-US" sz="1200" b="0" i="0" strike="noStrike">
                    <a:solidFill>
                      <a:srgbClr val="2F2F2F">
                        <a:alpha val="100000"/>
                      </a:srgbClr>
                    </a:solidFill>
                    <a:latin typeface="微软雅黑" panose="020B0503020204020204" charset="-122"/>
                    <a:ea typeface="微软雅黑" panose="020B0503020204020204" charset="-122"/>
                    <a:cs typeface="微软雅黑" panose="020B0503020204020204" charset="-122"/>
                  </a:rPr>
                  <a:t>将节约集约利用土地作为计划编制的核心原则，严控总量、盘活存量、用好流量，全面提升土地利用效率和效益。</a:t>
                </a:r>
                <a:endParaRPr lang="en-US" sz="1100"/>
              </a:p>
            </p:txBody>
          </p:sp>
          <p:sp>
            <p:nvSpPr>
              <p:cNvPr id="8" name="TextBox 8"/>
              <p:cNvSpPr txBox="1"/>
              <p:nvPr/>
            </p:nvSpPr>
            <p:spPr>
              <a:xfrm>
                <a:off x="727656" y="2617258"/>
                <a:ext cx="2596949" cy="1018349"/>
              </a:xfrm>
              <a:prstGeom prst="rect">
                <a:avLst/>
              </a:prstGeom>
              <a:ln>
                <a:headEnd type="none"/>
                <a:tailEnd type="none"/>
              </a:ln>
            </p:spPr>
            <p:txBody>
              <a:bodyPr vert="horz" wrap="square" lIns="91440" tIns="45720" rIns="91440" bIns="45720" rtlCol="0" anchor="t" anchorCtr="0"/>
              <a:lstStyle/>
              <a:p>
                <a:pPr algn="l">
                  <a:lnSpc>
                    <a:spcPct val="120000"/>
                  </a:lnSpc>
                  <a:defRPr/>
                </a:pPr>
                <a:r>
                  <a:rPr lang="en-US" sz="1800" b="1" i="0">
                    <a:solidFill>
                      <a:srgbClr val="2F2F2F">
                        <a:alpha val="100000"/>
                      </a:srgbClr>
                    </a:solidFill>
                    <a:latin typeface="微软雅黑" panose="020B0503020204020204" charset="-122"/>
                    <a:ea typeface="微软雅黑" panose="020B0503020204020204" charset="-122"/>
                    <a:cs typeface="微软雅黑" panose="020B0503020204020204" charset="-122"/>
                  </a:rPr>
                  <a:t>节约集约用地</a:t>
                </a:r>
                <a:endParaRPr lang="en-US" sz="1100"/>
              </a:p>
            </p:txBody>
          </p:sp>
          <p:sp>
            <p:nvSpPr>
              <p:cNvPr id="9" name="TextBox 9"/>
              <p:cNvSpPr txBox="1"/>
              <p:nvPr/>
            </p:nvSpPr>
            <p:spPr>
              <a:xfrm>
                <a:off x="727657" y="1925223"/>
                <a:ext cx="2596949" cy="490837"/>
              </a:xfrm>
              <a:prstGeom prst="rect">
                <a:avLst/>
              </a:prstGeom>
              <a:ln>
                <a:headEnd type="none"/>
                <a:tailEnd type="none"/>
              </a:ln>
            </p:spPr>
            <p:txBody>
              <a:bodyPr vert="horz" wrap="none" lIns="91440" tIns="45720" rIns="91440" bIns="45720" rtlCol="0" anchor="b" anchorCtr="0"/>
              <a:lstStyle/>
              <a:p>
                <a:pPr algn="l">
                  <a:lnSpc>
                    <a:spcPct val="99000"/>
                  </a:lnSpc>
                  <a:defRPr/>
                </a:pPr>
                <a:r>
                  <a:rPr lang="en-US" sz="2600" b="1" i="0">
                    <a:solidFill>
                      <a:srgbClr val="F5AD1A">
                        <a:alpha val="100000"/>
                      </a:srgbClr>
                    </a:solidFill>
                    <a:latin typeface="Arial" panose="020B0604020202020204"/>
                    <a:ea typeface="Arial" panose="020B0604020202020204"/>
                    <a:cs typeface="Arial" panose="020B0604020202020204"/>
                  </a:rPr>
                  <a:t>1</a:t>
                </a:r>
                <a:endParaRPr lang="en-US" sz="1100"/>
              </a:p>
            </p:txBody>
          </p:sp>
        </p:grpSp>
        <p:grpSp>
          <p:nvGrpSpPr>
            <p:cNvPr id="10" name="Group 10"/>
            <p:cNvGrpSpPr/>
            <p:nvPr/>
          </p:nvGrpSpPr>
          <p:grpSpPr>
            <a:xfrm rot="0">
              <a:off x="3440901" y="1925223"/>
              <a:ext cx="2596954" cy="4053937"/>
              <a:chOff x="3440901" y="1925223"/>
              <a:chExt cx="2596954" cy="4053937"/>
            </a:xfrm>
          </p:grpSpPr>
          <p:sp>
            <p:nvSpPr>
              <p:cNvPr id="11" name="TextBox 11"/>
              <p:cNvSpPr txBox="1"/>
              <p:nvPr/>
            </p:nvSpPr>
            <p:spPr>
              <a:xfrm>
                <a:off x="3440903" y="3635604"/>
                <a:ext cx="2596952" cy="2343556"/>
              </a:xfrm>
              <a:prstGeom prst="rect">
                <a:avLst/>
              </a:prstGeom>
              <a:ln>
                <a:headEnd type="none"/>
                <a:tailEnd type="none"/>
              </a:ln>
            </p:spPr>
            <p:txBody>
              <a:bodyPr vert="horz" wrap="square" lIns="91440" tIns="45720" rIns="91440" bIns="45720" rtlCol="0" anchor="t" anchorCtr="0"/>
              <a:lstStyle/>
              <a:p>
                <a:pPr algn="l">
                  <a:lnSpc>
                    <a:spcPct val="120000"/>
                  </a:lnSpc>
                  <a:defRPr/>
                </a:pPr>
                <a:r>
                  <a:rPr lang="en-US" sz="1200" b="0" i="0" strike="noStrike">
                    <a:solidFill>
                      <a:srgbClr val="2F2F2F">
                        <a:alpha val="100000"/>
                      </a:srgbClr>
                    </a:solidFill>
                    <a:latin typeface="微软雅黑" panose="020B0503020204020204" charset="-122"/>
                    <a:ea typeface="微软雅黑" panose="020B0503020204020204" charset="-122"/>
                    <a:cs typeface="微软雅黑" panose="020B0503020204020204" charset="-122"/>
                  </a:rPr>
                  <a:t>充分发挥市场在土地资源配置中的基础性作用，健全完善招拍挂等市场机制，实现土地资源的公开、公平、公正配置。</a:t>
                </a:r>
                <a:endParaRPr lang="en-US" sz="1100"/>
              </a:p>
            </p:txBody>
          </p:sp>
          <p:sp>
            <p:nvSpPr>
              <p:cNvPr id="12" name="TextBox 12"/>
              <p:cNvSpPr txBox="1"/>
              <p:nvPr/>
            </p:nvSpPr>
            <p:spPr>
              <a:xfrm>
                <a:off x="3440901" y="2617258"/>
                <a:ext cx="2596949" cy="1018349"/>
              </a:xfrm>
              <a:prstGeom prst="rect">
                <a:avLst/>
              </a:prstGeom>
              <a:ln>
                <a:headEnd type="none"/>
                <a:tailEnd type="none"/>
              </a:ln>
            </p:spPr>
            <p:txBody>
              <a:bodyPr vert="horz" wrap="square" lIns="91440" tIns="45720" rIns="91440" bIns="45720" rtlCol="0" anchor="t" anchorCtr="0"/>
              <a:lstStyle/>
              <a:p>
                <a:pPr algn="l">
                  <a:lnSpc>
                    <a:spcPct val="120000"/>
                  </a:lnSpc>
                  <a:defRPr/>
                </a:pPr>
                <a:r>
                  <a:rPr lang="en-US" sz="1800" b="1" i="0">
                    <a:solidFill>
                      <a:srgbClr val="2F2F2F">
                        <a:alpha val="100000"/>
                      </a:srgbClr>
                    </a:solidFill>
                    <a:latin typeface="微软雅黑" panose="020B0503020204020204" charset="-122"/>
                    <a:ea typeface="微软雅黑" panose="020B0503020204020204" charset="-122"/>
                    <a:cs typeface="微软雅黑" panose="020B0503020204020204" charset="-122"/>
                  </a:rPr>
                  <a:t>市场配置资源</a:t>
                </a:r>
                <a:endParaRPr lang="en-US" sz="1100"/>
              </a:p>
            </p:txBody>
          </p:sp>
          <p:sp>
            <p:nvSpPr>
              <p:cNvPr id="13" name="TextBox 13"/>
              <p:cNvSpPr txBox="1"/>
              <p:nvPr/>
            </p:nvSpPr>
            <p:spPr>
              <a:xfrm>
                <a:off x="3440902" y="1925223"/>
                <a:ext cx="2596949" cy="490837"/>
              </a:xfrm>
              <a:prstGeom prst="rect">
                <a:avLst/>
              </a:prstGeom>
              <a:ln>
                <a:headEnd type="none"/>
                <a:tailEnd type="none"/>
              </a:ln>
            </p:spPr>
            <p:txBody>
              <a:bodyPr vert="horz" wrap="none" lIns="91440" tIns="45720" rIns="91440" bIns="45720" rtlCol="0" anchor="b" anchorCtr="0"/>
              <a:lstStyle/>
              <a:p>
                <a:pPr algn="l">
                  <a:lnSpc>
                    <a:spcPct val="99000"/>
                  </a:lnSpc>
                  <a:defRPr/>
                </a:pPr>
                <a:r>
                  <a:rPr lang="en-US" sz="2600" b="1" i="0">
                    <a:solidFill>
                      <a:srgbClr val="F5AD1A">
                        <a:alpha val="100000"/>
                      </a:srgbClr>
                    </a:solidFill>
                    <a:latin typeface="Arial" panose="020B0604020202020204"/>
                    <a:ea typeface="Arial" panose="020B0604020202020204"/>
                    <a:cs typeface="Arial" panose="020B0604020202020204"/>
                  </a:rPr>
                  <a:t>2</a:t>
                </a:r>
                <a:endParaRPr lang="en-US" sz="1100"/>
              </a:p>
            </p:txBody>
          </p:sp>
        </p:grpSp>
        <p:grpSp>
          <p:nvGrpSpPr>
            <p:cNvPr id="14" name="Group 14"/>
            <p:cNvGrpSpPr/>
            <p:nvPr/>
          </p:nvGrpSpPr>
          <p:grpSpPr>
            <a:xfrm rot="0">
              <a:off x="6154146" y="1925223"/>
              <a:ext cx="2596954" cy="4208876"/>
              <a:chOff x="6154146" y="1925223"/>
              <a:chExt cx="2596954" cy="4208876"/>
            </a:xfrm>
          </p:grpSpPr>
          <p:sp>
            <p:nvSpPr>
              <p:cNvPr id="15" name="TextBox 15"/>
              <p:cNvSpPr txBox="1"/>
              <p:nvPr/>
            </p:nvSpPr>
            <p:spPr>
              <a:xfrm>
                <a:off x="6154148" y="3635603"/>
                <a:ext cx="2596952" cy="2498496"/>
              </a:xfrm>
              <a:prstGeom prst="rect">
                <a:avLst/>
              </a:prstGeom>
              <a:ln>
                <a:headEnd type="none"/>
                <a:tailEnd type="none"/>
              </a:ln>
            </p:spPr>
            <p:txBody>
              <a:bodyPr vert="horz" wrap="square" lIns="91440" tIns="45720" rIns="91440" bIns="45720" rtlCol="0" anchor="t" anchorCtr="0"/>
              <a:lstStyle/>
              <a:p>
                <a:pPr algn="l">
                  <a:lnSpc>
                    <a:spcPct val="120000"/>
                  </a:lnSpc>
                  <a:defRPr/>
                </a:pPr>
                <a:r>
                  <a:rPr lang="en-US" sz="1200" b="0" i="0" strike="noStrike">
                    <a:solidFill>
                      <a:srgbClr val="2F2F2F">
                        <a:alpha val="100000"/>
                      </a:srgbClr>
                    </a:solidFill>
                    <a:latin typeface="微软雅黑" panose="020B0503020204020204" charset="-122"/>
                    <a:ea typeface="微软雅黑" panose="020B0503020204020204" charset="-122"/>
                    <a:cs typeface="微软雅黑" panose="020B0503020204020204" charset="-122"/>
                  </a:rPr>
                  <a:t>优先保障国家、省、市重点工程、重大产业项目及民生工程的用地需求，发挥土地供应对经济社会发展的支撑作用。</a:t>
                </a:r>
                <a:endParaRPr lang="en-US" sz="1100"/>
              </a:p>
            </p:txBody>
          </p:sp>
          <p:sp>
            <p:nvSpPr>
              <p:cNvPr id="16" name="TextBox 16"/>
              <p:cNvSpPr txBox="1"/>
              <p:nvPr/>
            </p:nvSpPr>
            <p:spPr>
              <a:xfrm>
                <a:off x="6154146" y="2617258"/>
                <a:ext cx="2596949" cy="1018349"/>
              </a:xfrm>
              <a:prstGeom prst="rect">
                <a:avLst/>
              </a:prstGeom>
              <a:ln>
                <a:headEnd type="none"/>
                <a:tailEnd type="none"/>
              </a:ln>
            </p:spPr>
            <p:txBody>
              <a:bodyPr vert="horz" wrap="square" lIns="91440" tIns="45720" rIns="91440" bIns="45720" rtlCol="0" anchor="t" anchorCtr="0"/>
              <a:lstStyle/>
              <a:p>
                <a:pPr algn="l">
                  <a:lnSpc>
                    <a:spcPct val="120000"/>
                  </a:lnSpc>
                  <a:defRPr/>
                </a:pPr>
                <a:r>
                  <a:rPr lang="en-US" sz="1800" b="1" i="0">
                    <a:solidFill>
                      <a:srgbClr val="2F2F2F">
                        <a:alpha val="100000"/>
                      </a:srgbClr>
                    </a:solidFill>
                    <a:latin typeface="微软雅黑" panose="020B0503020204020204" charset="-122"/>
                    <a:ea typeface="微软雅黑" panose="020B0503020204020204" charset="-122"/>
                    <a:cs typeface="微软雅黑" panose="020B0503020204020204" charset="-122"/>
                  </a:rPr>
                  <a:t>保障重点需求</a:t>
                </a:r>
                <a:endParaRPr lang="en-US" sz="1100"/>
              </a:p>
            </p:txBody>
          </p:sp>
          <p:sp>
            <p:nvSpPr>
              <p:cNvPr id="17" name="TextBox 17"/>
              <p:cNvSpPr txBox="1"/>
              <p:nvPr/>
            </p:nvSpPr>
            <p:spPr>
              <a:xfrm>
                <a:off x="6154147" y="1925223"/>
                <a:ext cx="2596949" cy="490837"/>
              </a:xfrm>
              <a:prstGeom prst="rect">
                <a:avLst/>
              </a:prstGeom>
              <a:ln>
                <a:headEnd type="none"/>
                <a:tailEnd type="none"/>
              </a:ln>
            </p:spPr>
            <p:txBody>
              <a:bodyPr vert="horz" wrap="none" lIns="91440" tIns="45720" rIns="91440" bIns="45720" rtlCol="0" anchor="b" anchorCtr="0"/>
              <a:lstStyle/>
              <a:p>
                <a:pPr algn="l">
                  <a:lnSpc>
                    <a:spcPct val="99000"/>
                  </a:lnSpc>
                  <a:defRPr/>
                </a:pPr>
                <a:r>
                  <a:rPr lang="en-US" sz="2600" b="1" i="0">
                    <a:solidFill>
                      <a:srgbClr val="F5AD1A">
                        <a:alpha val="100000"/>
                      </a:srgbClr>
                    </a:solidFill>
                    <a:latin typeface="Arial" panose="020B0604020202020204"/>
                    <a:ea typeface="Arial" panose="020B0604020202020204"/>
                    <a:cs typeface="Arial" panose="020B0604020202020204"/>
                  </a:rPr>
                  <a:t>3</a:t>
                </a:r>
                <a:endParaRPr lang="en-US" sz="1100"/>
              </a:p>
            </p:txBody>
          </p:sp>
        </p:grpSp>
        <p:grpSp>
          <p:nvGrpSpPr>
            <p:cNvPr id="18" name="Group 18"/>
            <p:cNvGrpSpPr/>
            <p:nvPr/>
          </p:nvGrpSpPr>
          <p:grpSpPr>
            <a:xfrm rot="0">
              <a:off x="8867390" y="1925223"/>
              <a:ext cx="2596954" cy="4208877"/>
              <a:chOff x="8867390" y="1925223"/>
              <a:chExt cx="2596954" cy="4208877"/>
            </a:xfrm>
          </p:grpSpPr>
          <p:sp>
            <p:nvSpPr>
              <p:cNvPr id="19" name="TextBox 19"/>
              <p:cNvSpPr txBox="1"/>
              <p:nvPr/>
            </p:nvSpPr>
            <p:spPr>
              <a:xfrm>
                <a:off x="8867392" y="3635604"/>
                <a:ext cx="2596952" cy="2498496"/>
              </a:xfrm>
              <a:prstGeom prst="rect">
                <a:avLst/>
              </a:prstGeom>
              <a:ln>
                <a:headEnd type="none"/>
                <a:tailEnd type="none"/>
              </a:ln>
            </p:spPr>
            <p:txBody>
              <a:bodyPr vert="horz" wrap="square" lIns="91440" tIns="45720" rIns="91440" bIns="45720" rtlCol="0" anchor="t" anchorCtr="0"/>
              <a:lstStyle/>
              <a:p>
                <a:pPr algn="l">
                  <a:lnSpc>
                    <a:spcPct val="120000"/>
                  </a:lnSpc>
                  <a:defRPr/>
                </a:pPr>
                <a:r>
                  <a:rPr lang="en-US" sz="1200" b="0" i="0" strike="noStrike">
                    <a:solidFill>
                      <a:srgbClr val="2F2F2F">
                        <a:alpha val="100000"/>
                      </a:srgbClr>
                    </a:solidFill>
                    <a:latin typeface="微软雅黑" panose="020B0503020204020204" charset="-122"/>
                    <a:ea typeface="微软雅黑" panose="020B0503020204020204" charset="-122"/>
                    <a:cs typeface="微软雅黑" panose="020B0503020204020204" charset="-122"/>
                  </a:rPr>
                  <a:t>统筹安排城乡各类建设用地，合理引导城镇建设与乡村发展，促进城乡一体化和区域协调发展。</a:t>
                </a:r>
                <a:endParaRPr lang="en-US" sz="1100"/>
              </a:p>
            </p:txBody>
          </p:sp>
          <p:sp>
            <p:nvSpPr>
              <p:cNvPr id="20" name="TextBox 20"/>
              <p:cNvSpPr txBox="1"/>
              <p:nvPr/>
            </p:nvSpPr>
            <p:spPr>
              <a:xfrm>
                <a:off x="8867390" y="2617258"/>
                <a:ext cx="2596949" cy="1018349"/>
              </a:xfrm>
              <a:prstGeom prst="rect">
                <a:avLst/>
              </a:prstGeom>
              <a:ln>
                <a:headEnd type="none"/>
                <a:tailEnd type="none"/>
              </a:ln>
            </p:spPr>
            <p:txBody>
              <a:bodyPr vert="horz" wrap="square" lIns="91440" tIns="45720" rIns="91440" bIns="45720" rtlCol="0" anchor="t" anchorCtr="0"/>
              <a:lstStyle/>
              <a:p>
                <a:pPr algn="l">
                  <a:lnSpc>
                    <a:spcPct val="120000"/>
                  </a:lnSpc>
                  <a:defRPr/>
                </a:pPr>
                <a:r>
                  <a:rPr lang="en-US" sz="1800" b="1" i="0">
                    <a:solidFill>
                      <a:srgbClr val="2F2F2F">
                        <a:alpha val="100000"/>
                      </a:srgbClr>
                    </a:solidFill>
                    <a:latin typeface="微软雅黑" panose="020B0503020204020204" charset="-122"/>
                    <a:ea typeface="微软雅黑" panose="020B0503020204020204" charset="-122"/>
                    <a:cs typeface="微软雅黑" panose="020B0503020204020204" charset="-122"/>
                  </a:rPr>
                  <a:t>实施城乡统筹</a:t>
                </a:r>
                <a:endParaRPr lang="en-US" sz="1100"/>
              </a:p>
            </p:txBody>
          </p:sp>
          <p:sp>
            <p:nvSpPr>
              <p:cNvPr id="21" name="TextBox 21"/>
              <p:cNvSpPr txBox="1"/>
              <p:nvPr/>
            </p:nvSpPr>
            <p:spPr>
              <a:xfrm>
                <a:off x="8867391" y="1925223"/>
                <a:ext cx="2596949" cy="490837"/>
              </a:xfrm>
              <a:prstGeom prst="rect">
                <a:avLst/>
              </a:prstGeom>
              <a:ln>
                <a:headEnd type="none"/>
                <a:tailEnd type="none"/>
              </a:ln>
            </p:spPr>
            <p:txBody>
              <a:bodyPr vert="horz" wrap="none" lIns="91440" tIns="45720" rIns="91440" bIns="45720" rtlCol="0" anchor="b" anchorCtr="0"/>
              <a:lstStyle/>
              <a:p>
                <a:pPr algn="l">
                  <a:lnSpc>
                    <a:spcPct val="99000"/>
                  </a:lnSpc>
                  <a:defRPr/>
                </a:pPr>
                <a:r>
                  <a:rPr lang="en-US" sz="2600" b="1" i="0">
                    <a:solidFill>
                      <a:srgbClr val="F5AD1A">
                        <a:alpha val="100000"/>
                      </a:srgbClr>
                    </a:solidFill>
                    <a:latin typeface="Arial" panose="020B0604020202020204"/>
                    <a:ea typeface="Arial" panose="020B0604020202020204"/>
                    <a:cs typeface="Arial" panose="020B0604020202020204"/>
                  </a:rPr>
                  <a:t>4</a:t>
                </a:r>
                <a:endParaRPr lang="en-US" sz="1100"/>
              </a:p>
            </p:txBody>
          </p:sp>
        </p:grpSp>
      </p:grpSp>
      <p:sp>
        <p:nvSpPr>
          <p:cNvPr id="22" name="TextBox 22"/>
          <p:cNvSpPr txBox="1"/>
          <p:nvPr/>
        </p:nvSpPr>
        <p:spPr>
          <a:xfrm>
            <a:off x="660400" y="128587"/>
            <a:ext cx="10858500" cy="900112"/>
          </a:xfrm>
          <a:prstGeom prst="rect">
            <a:avLst/>
          </a:prstGeom>
          <a:ln>
            <a:headEnd type="none"/>
            <a:tailEnd type="none"/>
          </a:ln>
        </p:spPr>
        <p:txBody>
          <a:bodyPr vert="horz" wrap="square" lIns="91440" tIns="45720" rIns="91440" bIns="45720" rtlCol="0" anchor="b" anchorCtr="0"/>
          <a:lstStyle/>
          <a:p>
            <a:pPr algn="l">
              <a:lnSpc>
                <a:spcPct val="100000"/>
              </a:lnSpc>
              <a:spcBef>
                <a:spcPts val="0"/>
              </a:spcBef>
              <a:defRPr/>
            </a:pPr>
            <a:r>
              <a:rPr lang="en-US" sz="2800" b="1" i="0">
                <a:solidFill>
                  <a:srgbClr val="2F2F2F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基本原则</a:t>
            </a:r>
            <a:endParaRPr lang="en-US" sz="110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660399" y="1826260"/>
            <a:ext cx="5815045" cy="1660735"/>
          </a:xfrm>
          <a:prstGeom prst="rect">
            <a:avLst/>
          </a:prstGeom>
          <a:ln>
            <a:headEnd type="none"/>
            <a:tailEnd type="none"/>
          </a:ln>
        </p:spPr>
        <p:txBody>
          <a:bodyPr vert="horz" wrap="square" lIns="91440" tIns="45720" rIns="91440" bIns="45720" rtlCol="0" anchor="b" anchorCtr="0"/>
          <a:lstStyle/>
          <a:p>
            <a:pPr algn="l">
              <a:lnSpc>
                <a:spcPct val="100000"/>
              </a:lnSpc>
              <a:spcBef>
                <a:spcPts val="0"/>
              </a:spcBef>
              <a:defRPr/>
            </a:pPr>
            <a:r>
              <a:rPr lang="en-US" sz="3600" b="1" i="0">
                <a:solidFill>
                  <a:srgbClr val="2F2F2F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计划核心指标</a:t>
            </a:r>
            <a:endParaRPr lang="en-US" sz="1100"/>
          </a:p>
        </p:txBody>
      </p:sp>
      <p:sp>
        <p:nvSpPr>
          <p:cNvPr id="3" name="TextBox 3"/>
          <p:cNvSpPr txBox="1"/>
          <p:nvPr/>
        </p:nvSpPr>
        <p:spPr>
          <a:xfrm>
            <a:off x="660399" y="3492500"/>
            <a:ext cx="5815045" cy="1660735"/>
          </a:xfrm>
          <a:prstGeom prst="rect">
            <a:avLst/>
          </a:prstGeom>
          <a:ln>
            <a:headEnd type="none"/>
            <a:tailEnd type="none"/>
          </a:ln>
        </p:spPr>
        <p:txBody>
          <a:bodyPr vert="horz" wrap="square" lIns="91440" tIns="45720" rIns="91440" bIns="45720" rtlCol="0" anchor="t" anchorCtr="0"/>
          <a:lstStyle/>
          <a:p>
            <a:pPr algn="l">
              <a:lnSpc>
                <a:spcPct val="120000"/>
              </a:lnSpc>
              <a:spcBef>
                <a:spcPts val="1000"/>
              </a:spcBef>
              <a:defRPr/>
            </a:pPr>
            <a:r>
              <a:rPr lang="en-US" sz="1600" b="0" i="0">
                <a:solidFill>
                  <a:srgbClr val="2F2F2F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全面呈现年度土地供应的总量、结构、布局、方式以及时序安排，是计划的具体化和数字化表达。</a:t>
            </a:r>
            <a:endParaRPr lang="en-US" sz="11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36055646-6682-43d4-a815-aaec4117449f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2316</Words>
  <Application>WPS 演示</Application>
  <PresentationFormat>On-screen Show (4:3)</PresentationFormat>
  <Paragraphs>276</Paragraphs>
  <Slides>18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18</vt:i4>
      </vt:variant>
    </vt:vector>
  </HeadingPairs>
  <TitlesOfParts>
    <vt:vector size="26" baseType="lpstr">
      <vt:lpstr>Arial</vt:lpstr>
      <vt:lpstr>宋体</vt:lpstr>
      <vt:lpstr>Wingdings</vt:lpstr>
      <vt:lpstr>微软雅黑</vt:lpstr>
      <vt:lpstr>Arial</vt:lpstr>
      <vt:lpstr>Calibri</vt:lpstr>
      <vt:lpstr>Arial Unicode MS</vt:lpstr>
      <vt:lpstr>36055646-6682-43d4-a815-aaec4117449f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A  闻香vs品茗</cp:lastModifiedBy>
  <cp:revision>3</cp:revision>
  <dcterms:created xsi:type="dcterms:W3CDTF">2006-08-16T00:00:00Z</dcterms:created>
  <dcterms:modified xsi:type="dcterms:W3CDTF">2026-05-26T01:27:40Z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2052-12.1.0.26375</vt:lpwstr>
  </property>
  <property fmtid="{D5CDD505-2E9C-101B-9397-08002B2CF9AE}" pid="3" name="ICV">
    <vt:lpwstr>55F861AA259B473587688EE617B46685_12</vt:lpwstr>
  </property>
</Properties>
</file>