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22"/>
  </p:handoutMasterIdLst>
  <p:sldIdLst>
    <p:sldId id="257" r:id="rId4"/>
    <p:sldId id="259" r:id="rId6"/>
    <p:sldId id="260" r:id="rId7"/>
    <p:sldId id="262" r:id="rId8"/>
    <p:sldId id="266" r:id="rId9"/>
    <p:sldId id="285" r:id="rId10"/>
    <p:sldId id="264" r:id="rId11"/>
    <p:sldId id="270" r:id="rId12"/>
    <p:sldId id="272" r:id="rId13"/>
    <p:sldId id="274" r:id="rId14"/>
    <p:sldId id="276" r:id="rId15"/>
    <p:sldId id="286" r:id="rId16"/>
    <p:sldId id="278" r:id="rId17"/>
    <p:sldId id="280" r:id="rId18"/>
    <p:sldId id="282" r:id="rId19"/>
    <p:sldId id="287" r:id="rId20"/>
    <p:sldId id="284" r:id="rId2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 userDrawn="1">
          <p15:clr>
            <a:srgbClr val="A4A3A4"/>
          </p15:clr>
        </p15:guide>
        <p15:guide id="2" pos="38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3"/>
        <p:guide pos="383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0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0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74320" y="321260"/>
            <a:ext cx="11683455" cy="39305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9490237" y="321259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261015" y="2411670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9471025" y="6254750"/>
            <a:ext cx="180022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750570" y="6305550"/>
            <a:ext cx="71564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555115" y="6306820"/>
            <a:ext cx="88900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731010" y="6306820"/>
            <a:ext cx="25336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83644" y="809127"/>
            <a:ext cx="9144000" cy="1896745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6600" b="1" spc="600" baseline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883643" y="3017520"/>
            <a:ext cx="9144000" cy="890270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883644" y="5050433"/>
            <a:ext cx="3365430" cy="579657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24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6474460"/>
            <a:ext cx="12249150" cy="3835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676775" y="2059757"/>
            <a:ext cx="6243774" cy="922021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54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4676775" y="3102596"/>
            <a:ext cx="6243774" cy="1401006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7628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4522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66065" y="313690"/>
            <a:ext cx="11683365" cy="5634990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422400" y="4064000"/>
            <a:ext cx="5283200" cy="12700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9480712" y="313004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261015" y="4113028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320799" y="2376714"/>
            <a:ext cx="6653601" cy="1607337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9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63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21591" y="25773"/>
            <a:ext cx="1741805" cy="169862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5913755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8383" y="15240"/>
            <a:ext cx="1243965" cy="121348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10344785" y="0"/>
            <a:ext cx="1847215" cy="180149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3810" y="5029201"/>
            <a:ext cx="12192000" cy="18287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3810" y="5905500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3492"/>
            <a:ext cx="12192000" cy="9144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3040"/>
            <a:ext cx="11037570" cy="521335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28.xml"/><Relationship Id="rId23" Type="http://schemas.openxmlformats.org/officeDocument/2006/relationships/tags" Target="../tags/tag127.xml"/><Relationship Id="rId22" Type="http://schemas.openxmlformats.org/officeDocument/2006/relationships/tags" Target="../tags/tag126.xml"/><Relationship Id="rId21" Type="http://schemas.openxmlformats.org/officeDocument/2006/relationships/tags" Target="../tags/tag125.xml"/><Relationship Id="rId20" Type="http://schemas.openxmlformats.org/officeDocument/2006/relationships/tags" Target="../tags/tag124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23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accent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217.xml"/><Relationship Id="rId1" Type="http://schemas.openxmlformats.org/officeDocument/2006/relationships/tags" Target="../tags/tag216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49.xml"/><Relationship Id="rId8" Type="http://schemas.openxmlformats.org/officeDocument/2006/relationships/tags" Target="../tags/tag148.xml"/><Relationship Id="rId7" Type="http://schemas.openxmlformats.org/officeDocument/2006/relationships/tags" Target="../tags/tag147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8" Type="http://schemas.openxmlformats.org/officeDocument/2006/relationships/slideLayout" Target="../slideLayouts/slideLayout17.xml"/><Relationship Id="rId17" Type="http://schemas.openxmlformats.org/officeDocument/2006/relationships/tags" Target="../tags/tag157.xml"/><Relationship Id="rId16" Type="http://schemas.openxmlformats.org/officeDocument/2006/relationships/tags" Target="../tags/tag156.xml"/><Relationship Id="rId15" Type="http://schemas.openxmlformats.org/officeDocument/2006/relationships/tags" Target="../tags/tag155.xml"/><Relationship Id="rId14" Type="http://schemas.openxmlformats.org/officeDocument/2006/relationships/tags" Target="../tags/tag154.xml"/><Relationship Id="rId13" Type="http://schemas.openxmlformats.org/officeDocument/2006/relationships/tags" Target="../tags/tag153.xml"/><Relationship Id="rId12" Type="http://schemas.openxmlformats.org/officeDocument/2006/relationships/tags" Target="../tags/tag152.xml"/><Relationship Id="rId11" Type="http://schemas.openxmlformats.org/officeDocument/2006/relationships/tags" Target="../tags/tag151.xml"/><Relationship Id="rId10" Type="http://schemas.openxmlformats.org/officeDocument/2006/relationships/tags" Target="../tags/tag150.xml"/><Relationship Id="rId1" Type="http://schemas.openxmlformats.org/officeDocument/2006/relationships/tags" Target="../tags/tag14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66.xml"/><Relationship Id="rId8" Type="http://schemas.openxmlformats.org/officeDocument/2006/relationships/tags" Target="../tags/tag165.xml"/><Relationship Id="rId7" Type="http://schemas.openxmlformats.org/officeDocument/2006/relationships/tags" Target="../tags/tag164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1" Type="http://schemas.openxmlformats.org/officeDocument/2006/relationships/slideLayout" Target="../slideLayouts/slideLayout17.xml"/><Relationship Id="rId20" Type="http://schemas.openxmlformats.org/officeDocument/2006/relationships/tags" Target="../tags/tag177.xml"/><Relationship Id="rId2" Type="http://schemas.openxmlformats.org/officeDocument/2006/relationships/tags" Target="../tags/tag159.xml"/><Relationship Id="rId19" Type="http://schemas.openxmlformats.org/officeDocument/2006/relationships/tags" Target="../tags/tag176.xml"/><Relationship Id="rId18" Type="http://schemas.openxmlformats.org/officeDocument/2006/relationships/tags" Target="../tags/tag175.xml"/><Relationship Id="rId17" Type="http://schemas.openxmlformats.org/officeDocument/2006/relationships/tags" Target="../tags/tag174.xml"/><Relationship Id="rId16" Type="http://schemas.openxmlformats.org/officeDocument/2006/relationships/tags" Target="../tags/tag173.xml"/><Relationship Id="rId15" Type="http://schemas.openxmlformats.org/officeDocument/2006/relationships/tags" Target="../tags/tag172.xml"/><Relationship Id="rId14" Type="http://schemas.openxmlformats.org/officeDocument/2006/relationships/tags" Target="../tags/tag171.xml"/><Relationship Id="rId13" Type="http://schemas.openxmlformats.org/officeDocument/2006/relationships/tags" Target="../tags/tag170.xml"/><Relationship Id="rId12" Type="http://schemas.openxmlformats.org/officeDocument/2006/relationships/tags" Target="../tags/tag169.xml"/><Relationship Id="rId11" Type="http://schemas.openxmlformats.org/officeDocument/2006/relationships/tags" Target="../tags/tag168.xml"/><Relationship Id="rId10" Type="http://schemas.openxmlformats.org/officeDocument/2006/relationships/tags" Target="../tags/tag167.xml"/><Relationship Id="rId1" Type="http://schemas.openxmlformats.org/officeDocument/2006/relationships/tags" Target="../tags/tag158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89.xml"/><Relationship Id="rId8" Type="http://schemas.openxmlformats.org/officeDocument/2006/relationships/tags" Target="../tags/tag188.xml"/><Relationship Id="rId7" Type="http://schemas.openxmlformats.org/officeDocument/2006/relationships/tags" Target="../tags/tag187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91.xml"/><Relationship Id="rId10" Type="http://schemas.openxmlformats.org/officeDocument/2006/relationships/tags" Target="../tags/tag190.xml"/><Relationship Id="rId1" Type="http://schemas.openxmlformats.org/officeDocument/2006/relationships/tags" Target="../tags/tag181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969770" y="1042035"/>
            <a:ext cx="9806305" cy="1896745"/>
          </a:xfrm>
        </p:spPr>
        <p:txBody>
          <a:bodyPr>
            <a:noAutofit/>
          </a:bodyPr>
          <a:lstStyle/>
          <a:p>
            <a:pPr algn="r"/>
            <a:r>
              <a:rPr lang="zh-CN" altLang="en-US" sz="4000" dirty="0">
                <a:solidFill>
                  <a:schemeClr val="accent1"/>
                </a:solidFill>
                <a:sym typeface="Arial" panose="020B0604020202020204" pitchFamily="34" charset="0"/>
              </a:rPr>
              <a:t>《绥棱县财源税源建设行动方案</a:t>
            </a:r>
            <a:r>
              <a:rPr lang="zh-CN" altLang="en-US" sz="4000" dirty="0">
                <a:sym typeface="Arial" panose="020B0604020202020204" pitchFamily="34" charset="0"/>
              </a:rPr>
              <a:t>》</a:t>
            </a:r>
            <a:br>
              <a:rPr lang="zh-CN" altLang="en-US" sz="4000" dirty="0">
                <a:solidFill>
                  <a:schemeClr val="accent1"/>
                </a:solidFill>
                <a:sym typeface="Arial" panose="020B0604020202020204" pitchFamily="34" charset="0"/>
              </a:rPr>
            </a:br>
            <a:r>
              <a:rPr lang="zh-CN" altLang="en-US" sz="4000" dirty="0">
                <a:solidFill>
                  <a:schemeClr val="accent1"/>
                </a:solidFill>
                <a:sym typeface="Arial" panose="020B0604020202020204" pitchFamily="34" charset="0"/>
              </a:rPr>
              <a:t>（</a:t>
            </a:r>
            <a:r>
              <a:rPr lang="en-US" altLang="zh-CN" sz="4000" dirty="0">
                <a:solidFill>
                  <a:schemeClr val="accent1"/>
                </a:solidFill>
                <a:sym typeface="Arial" panose="020B0604020202020204" pitchFamily="34" charset="0"/>
              </a:rPr>
              <a:t>2024-2027</a:t>
            </a:r>
            <a:r>
              <a:rPr lang="zh-CN" altLang="en-US" sz="4000" dirty="0">
                <a:solidFill>
                  <a:schemeClr val="accent1"/>
                </a:solidFill>
                <a:sym typeface="Arial" panose="020B0604020202020204" pitchFamily="34" charset="0"/>
              </a:rPr>
              <a:t>年）政策解读</a:t>
            </a:r>
            <a:endParaRPr lang="zh-CN" altLang="en-US" sz="4000" dirty="0">
              <a:solidFill>
                <a:schemeClr val="accent1"/>
              </a:solidFill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8620484" y="4647208"/>
            <a:ext cx="3365430" cy="579657"/>
          </a:xfrm>
        </p:spPr>
        <p:txBody>
          <a:bodyPr/>
          <a:lstStyle/>
          <a:p>
            <a:r>
              <a:rPr lang="zh-CN" altLang="zh-CN" b="1" dirty="0">
                <a:solidFill>
                  <a:schemeClr val="accent1"/>
                </a:solidFill>
                <a:sym typeface="Arial" panose="020B0604020202020204" pitchFamily="34" charset="0"/>
              </a:rPr>
              <a:t>绥棱县人民政府</a:t>
            </a:r>
            <a:endParaRPr lang="zh-CN" altLang="zh-CN" b="1" dirty="0">
              <a:solidFill>
                <a:schemeClr val="accent1"/>
              </a:solidFill>
              <a:sym typeface="Arial" panose="020B0604020202020204" pitchFamily="34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06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323792"/>
            <a:ext cx="6243774" cy="922021"/>
          </a:xfrm>
        </p:spPr>
        <p:txBody>
          <a:bodyPr>
            <a:normAutofit fontScale="5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县发改局在财源税源建设中，重点负责哪些行动？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75200" y="2475865"/>
            <a:ext cx="5652770" cy="235839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县发改局重点负责两大行动：</a:t>
            </a: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产业投资项目培育行动：承担主要责任，推进重点产业项目建设，确保项目竣工投产与新增企业税收增长。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latin typeface="仿宋" panose="02010609060101010101" charset="-122"/>
                <a:ea typeface="仿宋" panose="02010609060101010101" charset="-122"/>
              </a:rPr>
              <a:t>    </a:t>
            </a: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企业壮大行动：在央企、地方国企、民营经济壮大行动中，推动央企重大项目布局与优化服务，促进各类企业税收增长。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07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323792"/>
            <a:ext cx="6243774" cy="922021"/>
          </a:xfrm>
        </p:spPr>
        <p:txBody>
          <a:bodyPr>
            <a:noAutofit/>
          </a:bodyPr>
          <a:lstStyle/>
          <a:p>
            <a:r>
              <a:rPr lang="zh-CN" altLang="en-US" sz="2700">
                <a:solidFill>
                  <a:schemeClr val="accent1"/>
                </a:solidFill>
              </a:rPr>
              <a:t>县住建局在房地产和建筑行业方面，有哪些推进财源税源建设的举措？</a:t>
            </a:r>
            <a:endParaRPr lang="zh-CN" altLang="en-US" sz="2700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51070" y="2731770"/>
            <a:ext cx="6096000" cy="17519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en-US" altLang="zh-CN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房地产领域：负责加快构建房地产发展新模式，提供房地产金融支持、推进商品房现售制度改革。
</a:t>
            </a:r>
            <a:r>
              <a:rPr lang="en-US" altLang="zh-CN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   </a:t>
            </a:r>
            <a:r>
              <a:rPr lang="zh-CN" altLang="en-US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建筑行业领域：加强重点建筑企业培育，提升建筑企业核心竞争力与税收贡献率，同时协同相关部门做好资源资产盘活等工作。</a:t>
            </a:r>
            <a:endParaRPr lang="zh-CN" altLang="en-US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08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323792"/>
            <a:ext cx="6243774" cy="922021"/>
          </a:xfrm>
        </p:spPr>
        <p:txBody>
          <a:bodyPr>
            <a:normAutofit fontScale="90000"/>
          </a:bodyPr>
          <a:lstStyle/>
          <a:p>
            <a:r>
              <a:rPr lang="zh-CN" altLang="en-US" sz="3000">
                <a:solidFill>
                  <a:schemeClr val="accent1"/>
                </a:solidFill>
              </a:rPr>
              <a:t>县自然资源局如何通过土地和资源管理助力财源税源建设？</a:t>
            </a:r>
            <a:endParaRPr lang="zh-CN" altLang="en-US" sz="3000">
              <a:solidFill>
                <a:schemeClr val="accent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51070" y="2731770"/>
            <a:ext cx="6096000" cy="18542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en-US" altLang="zh-CN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b="1" spc="100" dirty="0">
                <a:ln w="3175">
                  <a:noFill/>
                  <a:prstDash val="dash"/>
                </a:ln>
                <a:solidFill>
                  <a:schemeClr val="tx1"/>
                </a:solidFill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土地要素保障：在产业项目建设中，协调土地要素保障，为项目推进提供土地支持。</a:t>
            </a:r>
            <a:endParaRPr lang="zh-CN" altLang="en-US" b="1" spc="100" dirty="0">
              <a:ln w="3175">
                <a:noFill/>
                <a:prstDash val="dash"/>
              </a:ln>
              <a:solidFill>
                <a:schemeClr val="tx1"/>
              </a:solidFill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en-US" altLang="zh-CN" b="1" spc="100" dirty="0">
                <a:ln w="3175">
                  <a:noFill/>
                  <a:prstDash val="dash"/>
                </a:ln>
                <a:solidFill>
                  <a:schemeClr val="tx1"/>
                </a:solidFill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   </a:t>
            </a:r>
            <a:r>
              <a:rPr lang="zh-CN" altLang="en-US" b="1" spc="100" dirty="0">
                <a:ln w="3175">
                  <a:noFill/>
                  <a:prstDash val="dash"/>
                </a:ln>
                <a:solidFill>
                  <a:schemeClr val="tx1"/>
                </a:solidFill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资源管理与非税收入：在资源资产盘活行动中，优化土地资源管理、加强河道采砂管理，协同做好水资源税征收相关工作，助力资源资产盘活形成非税收入。</a:t>
            </a:r>
            <a:endParaRPr lang="zh-CN" altLang="en-US" b="1" spc="100" dirty="0">
              <a:ln w="3175">
                <a:noFill/>
                <a:prstDash val="dash"/>
              </a:ln>
              <a:solidFill>
                <a:schemeClr val="tx1"/>
              </a:solidFill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09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748530" y="1441267"/>
            <a:ext cx="6243774" cy="922021"/>
          </a:xfrm>
        </p:spPr>
        <p:txBody>
          <a:bodyPr>
            <a:normAutofit fontScale="5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县农业农村局牵头的农产品相关行动，具体内容是什么？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48530" y="2808605"/>
            <a:ext cx="5635625" cy="152717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县农业农村局牵头推进农产品精深加工财源税源建设提速行动，具体包括发展农产品精深加工项目、打造“定制农业”、强化品牌营销，以此推动规模以上农产品加工企业发展与纳税增长。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10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323792"/>
            <a:ext cx="6243774" cy="922021"/>
          </a:xfrm>
        </p:spPr>
        <p:txBody>
          <a:bodyPr>
            <a:normAutofit fontScale="5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县文体局在文旅产业方面，有哪些培育财源税源的具体计划？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92980" y="2790825"/>
            <a:ext cx="5644515" cy="152717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县文体局专注于文旅产业发展壮大，具体计划包括打造冰雪旅游精品路线、建设“绥棱冰雪天地” 二期、加强宣传推广，通过这些举措培育文旅产业财源税源。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11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493972"/>
            <a:ext cx="6243774" cy="922021"/>
          </a:xfrm>
        </p:spPr>
        <p:txBody>
          <a:bodyPr>
            <a:normAutofit fontScale="5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县金融监管局、县财政局在金融支持和资源盘活方面，分别承担什么责任？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76775" y="2665095"/>
            <a:ext cx="5824220" cy="224536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县金融监管局：与县财政局共同负责金融支持财源税源建设助力行动，提供金融服务与资金保障。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县财政局：一方面参与金融支持财源税源建设助力行动，提供资金保障；另一方面牵头资源资产盘活行动，统筹推进资源资产清查、盘活计划制定与非税收入征管工作。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12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323792"/>
            <a:ext cx="6243774" cy="922021"/>
          </a:xfrm>
        </p:spPr>
        <p:txBody>
          <a:bodyPr>
            <a:normAutofit fontScale="5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县税务局在财源税源建设中，主要发挥哪些作用？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01870" y="2665730"/>
            <a:ext cx="5671185" cy="188658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房地产领域：参与房地产发展新模式构建，协同做好税收征管工作。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税收治理领域：在财源税源综合治理提效行动中，深化数据治税、强化税收监管，确保依法依规征税收费。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zh-CN" sz="9555">
                <a:solidFill>
                  <a:schemeClr val="accent1"/>
                </a:solidFill>
              </a:rPr>
              <a:t>谢谢</a:t>
            </a:r>
            <a:endParaRPr lang="en-US" altLang="zh-CN" sz="9555">
              <a:solidFill>
                <a:schemeClr val="accent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8620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01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730115" y="1386022"/>
            <a:ext cx="6243774" cy="922021"/>
          </a:xfrm>
        </p:spPr>
        <p:txBody>
          <a:bodyPr>
            <a:normAutofit fontScale="90000"/>
          </a:bodyPr>
          <a:lstStyle/>
          <a:p>
            <a:r>
              <a:rPr lang="zh-CN" altLang="en-US" sz="5430">
                <a:sym typeface="+mn-ea"/>
              </a:rPr>
              <a:t>制定背景</a:t>
            </a:r>
            <a:endParaRPr lang="zh-CN" altLang="en-US" sz="5430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30115" y="2456180"/>
            <a:ext cx="6096000" cy="24161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当前，绥棱县正处于推动县域经济转型升级、实现高质量可持续振兴的关键阶段。为破解县域财源基础不够稳固、税源结构有待优化、财政增收动力不足等问题，进一步加强财源税源涵养培植，筑牢财政收入稳定增长根基，绥棱县结合县域发展实际，制定《绥棱县财源税源建设行动方案（2024-2027年）》，为未来四年财源税源建设工作提供系统性、方向性指引。</a:t>
            </a:r>
            <a:endParaRPr lang="zh-CN" altLang="en-US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02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073602"/>
            <a:ext cx="6243774" cy="922021"/>
          </a:xfrm>
        </p:spPr>
        <p:txBody>
          <a:bodyPr>
            <a:normAutofit fontScale="90000"/>
          </a:bodyPr>
          <a:lstStyle/>
          <a:p>
            <a:r>
              <a:rPr lang="zh-CN" altLang="en-US" sz="5445">
                <a:sym typeface="+mn-ea"/>
              </a:rPr>
              <a:t>指导思想</a:t>
            </a:r>
            <a:endParaRPr lang="zh-CN" altLang="en-US" sz="5445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76775" y="2129155"/>
            <a:ext cx="6096000" cy="37445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以习近平新时代中国特色社会主义思想为根本遵循，全面贯彻党的二十大及二十届三中全会精神，深入落实习近平总书记视察黑龙江期间重要讲话重要指示精神，紧密衔接省、市、县历次全会部署要求。坚持完整、准确、全面贯彻新发展理念，主动服务和融入新发展格局，统筹发展与安全、当前与长远，坚决扛起维护国家 “五大安全”（国防安全、粮食安全、生态安全、能源安全、产业安全）政治责任。锚定县委 “12345” 工作思路，以推动县域经济社会高质量发展为核心，以壮大财源、优化税源为主线，全面激活县域经济发展动能，为绥棱县可持续振兴提供坚实财政支撑。</a:t>
            </a:r>
            <a:endParaRPr lang="zh-CN" altLang="en-US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03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757420" y="2391227"/>
            <a:ext cx="6243774" cy="922021"/>
          </a:xfrm>
        </p:spPr>
        <p:txBody>
          <a:bodyPr>
            <a:normAutofit fontScale="90000"/>
          </a:bodyPr>
          <a:lstStyle/>
          <a:p>
            <a:r>
              <a:rPr lang="zh-CN" altLang="en-US" sz="3555">
                <a:sym typeface="+mn-ea"/>
              </a:rPr>
              <a:t>核心发展目标（2024-2027年）</a:t>
            </a:r>
            <a:endParaRPr lang="zh-CN" altLang="en-US" sz="3555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核心发展目标（2024-2027年）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50" name="Text Placeholder 17"/>
          <p:cNvSpPr txBox="1"/>
          <p:nvPr>
            <p:custDataLst>
              <p:tags r:id="rId5"/>
            </p:custDataLst>
          </p:nvPr>
        </p:nvSpPr>
        <p:spPr>
          <a:xfrm>
            <a:off x="1302916" y="4708605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kern="1200" cap="none" spc="300" normalizeH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</a:rPr>
              <a:t>03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51" name="矩形 50"/>
          <p:cNvSpPr/>
          <p:nvPr>
            <p:custDataLst>
              <p:tags r:id="rId6"/>
            </p:custDataLst>
          </p:nvPr>
        </p:nvSpPr>
        <p:spPr>
          <a:xfrm>
            <a:off x="2837650" y="4620557"/>
            <a:ext cx="8051435" cy="60203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TextBox 48"/>
          <p:cNvSpPr txBox="1"/>
          <p:nvPr>
            <p:custDataLst>
              <p:tags r:id="rId7"/>
            </p:custDataLst>
          </p:nvPr>
        </p:nvSpPr>
        <p:spPr>
          <a:xfrm>
            <a:off x="3090137" y="4607373"/>
            <a:ext cx="7798947" cy="6175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defTabSz="913765">
              <a:lnSpc>
                <a:spcPct val="130000"/>
              </a:lnSpc>
              <a:spcBef>
                <a:spcPct val="0"/>
              </a:spcBef>
            </a:pPr>
            <a:r>
              <a:rPr lang="zh-CN" altLang="en-US" sz="16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cs typeface="微软雅黑" panose="020B0503020204020204" charset="-122"/>
                <a:sym typeface="+mn-ea"/>
              </a:rPr>
              <a:t>项目建设目标：县级重点产业项目年均竣工投产4个以上，新增企业税收年均增长3%以上。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  <p:cxnSp>
        <p:nvCxnSpPr>
          <p:cNvPr id="53" name="直接连接符 52"/>
          <p:cNvCxnSpPr/>
          <p:nvPr>
            <p:custDataLst>
              <p:tags r:id="rId8"/>
            </p:custDataLst>
          </p:nvPr>
        </p:nvCxnSpPr>
        <p:spPr>
          <a:xfrm>
            <a:off x="2837651" y="4612732"/>
            <a:ext cx="0" cy="607395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54" name="矩形 53"/>
          <p:cNvSpPr/>
          <p:nvPr>
            <p:custDataLst>
              <p:tags r:id="rId9"/>
            </p:custDataLst>
          </p:nvPr>
        </p:nvSpPr>
        <p:spPr>
          <a:xfrm>
            <a:off x="2837650" y="3582674"/>
            <a:ext cx="8051435" cy="6020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5" name="Text Placeholder 17"/>
          <p:cNvSpPr txBox="1"/>
          <p:nvPr>
            <p:custDataLst>
              <p:tags r:id="rId10"/>
            </p:custDataLst>
          </p:nvPr>
        </p:nvSpPr>
        <p:spPr>
          <a:xfrm>
            <a:off x="1314994" y="3676164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kern="1200" cap="none" spc="300" normalizeH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rPr>
              <a:t>02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56" name="TextBox 48"/>
          <p:cNvSpPr txBox="1"/>
          <p:nvPr>
            <p:custDataLst>
              <p:tags r:id="rId11"/>
            </p:custDataLst>
          </p:nvPr>
        </p:nvSpPr>
        <p:spPr>
          <a:xfrm>
            <a:off x="3090137" y="3574932"/>
            <a:ext cx="7798947" cy="6175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 anchorCtr="0">
            <a:normAutofit fontScale="80000"/>
          </a:bodyPr>
          <a:lstStyle>
            <a:defPPr>
              <a:defRPr lang="zh-CN"/>
            </a:defPPr>
            <a:lvl1pPr>
              <a:lnSpc>
                <a:spcPct val="120000"/>
              </a:lnSpc>
              <a:defRPr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l" defTabSz="913765">
              <a:lnSpc>
                <a:spcPct val="130000"/>
              </a:lnSpc>
              <a:spcBef>
                <a:spcPct val="0"/>
              </a:spcBef>
            </a:pPr>
            <a:r>
              <a:rPr lang="zh-CN" altLang="en-US" sz="16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cs typeface="微软雅黑" panose="020B0503020204020204" charset="-122"/>
                <a:sym typeface="+mn-ea"/>
              </a:rPr>
              <a:t>工业发展目标：全县工业增加值占地区生产总值比重达到35%以上，规模以上工业企业突破30户；工业地方级税收力争达到1.5亿元，年均增长10%以上。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  <p:cxnSp>
        <p:nvCxnSpPr>
          <p:cNvPr id="57" name="直接连接符 56"/>
          <p:cNvCxnSpPr/>
          <p:nvPr>
            <p:custDataLst>
              <p:tags r:id="rId12"/>
            </p:custDataLst>
          </p:nvPr>
        </p:nvCxnSpPr>
        <p:spPr>
          <a:xfrm>
            <a:off x="2837651" y="3579696"/>
            <a:ext cx="0" cy="60739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58" name="矩形 57"/>
          <p:cNvSpPr/>
          <p:nvPr>
            <p:custDataLst>
              <p:tags r:id="rId13"/>
            </p:custDataLst>
          </p:nvPr>
        </p:nvSpPr>
        <p:spPr>
          <a:xfrm>
            <a:off x="2837650" y="2558072"/>
            <a:ext cx="8051435" cy="60203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9" name="Text Placeholder 17"/>
          <p:cNvSpPr txBox="1"/>
          <p:nvPr>
            <p:custDataLst>
              <p:tags r:id="rId14"/>
            </p:custDataLst>
          </p:nvPr>
        </p:nvSpPr>
        <p:spPr>
          <a:xfrm>
            <a:off x="1314994" y="2657005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spc="300" dirty="0">
                <a:solidFill>
                  <a:schemeClr val="accent5">
                    <a:lumMod val="75000"/>
                  </a:schemeClr>
                </a:solidFill>
              </a:rPr>
              <a:t>01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0" name="TextBox 48"/>
          <p:cNvSpPr txBox="1"/>
          <p:nvPr>
            <p:custDataLst>
              <p:tags r:id="rId15"/>
            </p:custDataLst>
          </p:nvPr>
        </p:nvSpPr>
        <p:spPr>
          <a:xfrm>
            <a:off x="3090137" y="2548031"/>
            <a:ext cx="7798947" cy="6175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ctr" anchorCtr="0">
            <a:normAutofit fontScale="8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1400" spc="150">
                <a:solidFill>
                  <a:sysClr val="window" lastClr="FFFFFF">
                    <a:lumMod val="65000"/>
                  </a:sys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defTabSz="913765">
              <a:lnSpc>
                <a:spcPct val="130000"/>
              </a:lnSpc>
              <a:spcBef>
                <a:spcPct val="0"/>
              </a:spcBef>
            </a:pPr>
            <a:r>
              <a:rPr lang="zh-CN" altLang="en-US" sz="16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cs typeface="微软雅黑" panose="020B0503020204020204" charset="-122"/>
                <a:sym typeface="+mn-ea"/>
              </a:rPr>
              <a:t>财政收入目标：力争全县一般公共预算收入达到3.7亿元以上，年均增长5%以上；全口径税收收入占二、三产增加值的比重提高1个百分点。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  <p:cxnSp>
        <p:nvCxnSpPr>
          <p:cNvPr id="61" name="直接连接符 60"/>
          <p:cNvCxnSpPr/>
          <p:nvPr>
            <p:custDataLst>
              <p:tags r:id="rId16"/>
            </p:custDataLst>
          </p:nvPr>
        </p:nvCxnSpPr>
        <p:spPr>
          <a:xfrm>
            <a:off x="2837650" y="2553092"/>
            <a:ext cx="0" cy="607395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2" name="文本框 1"/>
          <p:cNvSpPr txBox="1"/>
          <p:nvPr/>
        </p:nvSpPr>
        <p:spPr>
          <a:xfrm>
            <a:off x="1743075" y="1481455"/>
            <a:ext cx="915797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到2027年，绥棱县在财源税源建设方面设定了明确且具体的目标，涵盖财政收入、产业发展、企业培育等多个关键领域，具体如下：
</a:t>
            </a:r>
            <a:endParaRPr lang="zh-CN" altLang="en-US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7"/>
    </p:custData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核心发展目标（2024-2027年）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50" name="Text Placeholder 17"/>
          <p:cNvSpPr txBox="1"/>
          <p:nvPr>
            <p:custDataLst>
              <p:tags r:id="rId5"/>
            </p:custDataLst>
          </p:nvPr>
        </p:nvSpPr>
        <p:spPr>
          <a:xfrm>
            <a:off x="1302281" y="3955495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kern="1200" cap="none" spc="300" normalizeH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</a:rPr>
              <a:t>06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51" name="矩形 50"/>
          <p:cNvSpPr/>
          <p:nvPr>
            <p:custDataLst>
              <p:tags r:id="rId6"/>
            </p:custDataLst>
          </p:nvPr>
        </p:nvSpPr>
        <p:spPr>
          <a:xfrm>
            <a:off x="2837015" y="3867447"/>
            <a:ext cx="8051435" cy="60203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TextBox 48"/>
          <p:cNvSpPr txBox="1"/>
          <p:nvPr>
            <p:custDataLst>
              <p:tags r:id="rId7"/>
            </p:custDataLst>
          </p:nvPr>
        </p:nvSpPr>
        <p:spPr>
          <a:xfrm>
            <a:off x="3089502" y="3854263"/>
            <a:ext cx="7798947" cy="6175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ctr" anchorCtr="0">
            <a:normAutofit fontScale="90000" lnSpcReduction="10000"/>
          </a:bodyPr>
          <a:lstStyle>
            <a:defPPr>
              <a:defRPr lang="zh-CN"/>
            </a:defPPr>
            <a:lvl1pPr>
              <a:lnSpc>
                <a:spcPct val="120000"/>
              </a:lnSpc>
              <a:defRPr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defTabSz="913765">
              <a:lnSpc>
                <a:spcPct val="130000"/>
              </a:lnSpc>
              <a:spcBef>
                <a:spcPct val="0"/>
              </a:spcBef>
            </a:pP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企业税收目标：央企营业收入总额超过</a:t>
            </a:r>
            <a:r>
              <a:rPr lang="en-US" altLang="zh-CN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20</a:t>
            </a: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亿元，央企纳税年均增长</a:t>
            </a:r>
            <a:r>
              <a:rPr lang="en-US" altLang="zh-CN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5%</a:t>
            </a: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左右；地方国有企业税收年均增长</a:t>
            </a:r>
            <a:r>
              <a:rPr lang="en-US" altLang="zh-CN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5%</a:t>
            </a: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左右；民营经济税收年均增长</a:t>
            </a:r>
            <a:r>
              <a:rPr lang="en-US" altLang="zh-CN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5%</a:t>
            </a: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</a:rPr>
              <a:t>以上。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  <p:cxnSp>
        <p:nvCxnSpPr>
          <p:cNvPr id="53" name="直接连接符 52"/>
          <p:cNvCxnSpPr/>
          <p:nvPr>
            <p:custDataLst>
              <p:tags r:id="rId8"/>
            </p:custDataLst>
          </p:nvPr>
        </p:nvCxnSpPr>
        <p:spPr>
          <a:xfrm>
            <a:off x="2837016" y="3859622"/>
            <a:ext cx="0" cy="607395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54" name="矩形 53"/>
          <p:cNvSpPr/>
          <p:nvPr>
            <p:custDataLst>
              <p:tags r:id="rId9"/>
            </p:custDataLst>
          </p:nvPr>
        </p:nvSpPr>
        <p:spPr>
          <a:xfrm>
            <a:off x="2837015" y="2829564"/>
            <a:ext cx="8051435" cy="6020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5" name="Text Placeholder 17"/>
          <p:cNvSpPr txBox="1"/>
          <p:nvPr>
            <p:custDataLst>
              <p:tags r:id="rId10"/>
            </p:custDataLst>
          </p:nvPr>
        </p:nvSpPr>
        <p:spPr>
          <a:xfrm>
            <a:off x="1314359" y="2923054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kern="1200" cap="none" spc="300" normalizeH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rPr>
              <a:t>05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56" name="TextBox 48"/>
          <p:cNvSpPr txBox="1"/>
          <p:nvPr>
            <p:custDataLst>
              <p:tags r:id="rId11"/>
            </p:custDataLst>
          </p:nvPr>
        </p:nvSpPr>
        <p:spPr>
          <a:xfrm>
            <a:off x="3089502" y="2821822"/>
            <a:ext cx="7798947" cy="6175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 anchorCtr="0">
            <a:normAutofit fontScale="90000" lnSpcReduction="10000"/>
          </a:bodyPr>
          <a:lstStyle>
            <a:defPPr>
              <a:defRPr lang="zh-CN"/>
            </a:defPPr>
            <a:lvl1pPr>
              <a:lnSpc>
                <a:spcPct val="120000"/>
              </a:lnSpc>
              <a:defRPr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defTabSz="913765">
              <a:lnSpc>
                <a:spcPct val="130000"/>
              </a:lnSpc>
              <a:spcBef>
                <a:spcPct val="0"/>
              </a:spcBef>
            </a:pP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  <a:sym typeface="+mn-ea"/>
              </a:rPr>
              <a:t>农业加工目标：规模以上农产品加工企业发展到17家，平均每年增加1家以上；农产品加工业纳税总额超过30万元，年均增长2%以上。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  <p:cxnSp>
        <p:nvCxnSpPr>
          <p:cNvPr id="57" name="直接连接符 56"/>
          <p:cNvCxnSpPr/>
          <p:nvPr>
            <p:custDataLst>
              <p:tags r:id="rId12"/>
            </p:custDataLst>
          </p:nvPr>
        </p:nvCxnSpPr>
        <p:spPr>
          <a:xfrm>
            <a:off x="2837016" y="2826586"/>
            <a:ext cx="0" cy="60739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58" name="矩形 57"/>
          <p:cNvSpPr/>
          <p:nvPr>
            <p:custDataLst>
              <p:tags r:id="rId13"/>
            </p:custDataLst>
          </p:nvPr>
        </p:nvSpPr>
        <p:spPr>
          <a:xfrm>
            <a:off x="2837015" y="1804962"/>
            <a:ext cx="8051435" cy="60203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9" name="Text Placeholder 17"/>
          <p:cNvSpPr txBox="1"/>
          <p:nvPr>
            <p:custDataLst>
              <p:tags r:id="rId14"/>
            </p:custDataLst>
          </p:nvPr>
        </p:nvSpPr>
        <p:spPr>
          <a:xfrm>
            <a:off x="1314359" y="1903895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spc="300" dirty="0">
                <a:solidFill>
                  <a:schemeClr val="accent5">
                    <a:lumMod val="75000"/>
                  </a:schemeClr>
                </a:solidFill>
              </a:rPr>
              <a:t>04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0" name="TextBox 48"/>
          <p:cNvSpPr txBox="1"/>
          <p:nvPr>
            <p:custDataLst>
              <p:tags r:id="rId15"/>
            </p:custDataLst>
          </p:nvPr>
        </p:nvSpPr>
        <p:spPr>
          <a:xfrm>
            <a:off x="3089502" y="1794921"/>
            <a:ext cx="7798947" cy="6175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ctr" anchorCtr="0">
            <a:normAutofit fontScale="8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1400" spc="150">
                <a:solidFill>
                  <a:sysClr val="window" lastClr="FFFFFF">
                    <a:lumMod val="65000"/>
                  </a:sys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cs typeface="微软雅黑" panose="020B0503020204020204" charset="-122"/>
                <a:sym typeface="+mn-ea"/>
              </a:rPr>
              <a:t>科技发展目标：实施县重点研发计划8项以上，带动企业新增营业收入0.6亿元以上；累计实现5项以上科技成果在县内落地转化；高新技术企业突破10家，高新技术企业税收规模年均增速达到4%。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  <p:cxnSp>
        <p:nvCxnSpPr>
          <p:cNvPr id="61" name="直接连接符 60"/>
          <p:cNvCxnSpPr/>
          <p:nvPr>
            <p:custDataLst>
              <p:tags r:id="rId16"/>
            </p:custDataLst>
          </p:nvPr>
        </p:nvCxnSpPr>
        <p:spPr>
          <a:xfrm>
            <a:off x="2837015" y="1799982"/>
            <a:ext cx="0" cy="607395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2" name="Text Placeholder 17"/>
          <p:cNvSpPr txBox="1"/>
          <p:nvPr>
            <p:custDataLst>
              <p:tags r:id="rId17"/>
            </p:custDataLst>
          </p:nvPr>
        </p:nvSpPr>
        <p:spPr>
          <a:xfrm>
            <a:off x="1314359" y="5104930"/>
            <a:ext cx="1522656" cy="431727"/>
          </a:xfrm>
          <a:prstGeom prst="rect">
            <a:avLst/>
          </a:prstGeom>
          <a:noFill/>
        </p:spPr>
        <p:txBody>
          <a:bodyPr wrap="square" rtlCol="0" anchor="b" anchorCtr="0">
            <a:normAutofit fontScale="70000"/>
          </a:bodyPr>
          <a:lstStyle>
            <a:defPPr>
              <a:defRPr lang="zh-CN"/>
            </a:defPPr>
            <a:lvl1pPr algn="ctr">
              <a:lnSpc>
                <a:spcPct val="100000"/>
              </a:lnSpc>
              <a:defRPr sz="4000" b="1" spc="15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spc="300" dirty="0">
                <a:solidFill>
                  <a:schemeClr val="accent5">
                    <a:lumMod val="75000"/>
                  </a:schemeClr>
                </a:solidFill>
              </a:rPr>
              <a:t>07</a:t>
            </a:r>
            <a:endParaRPr kumimoji="0" lang="en-US" altLang="zh-CN" sz="2400" b="1" i="0" u="none" strike="noStrike" kern="1200" cap="none" spc="300" normalizeH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4" name="矩形 3"/>
          <p:cNvSpPr/>
          <p:nvPr>
            <p:custDataLst>
              <p:tags r:id="rId18"/>
            </p:custDataLst>
          </p:nvPr>
        </p:nvSpPr>
        <p:spPr>
          <a:xfrm>
            <a:off x="2824950" y="4935512"/>
            <a:ext cx="8051435" cy="60203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Box 48"/>
          <p:cNvSpPr txBox="1"/>
          <p:nvPr>
            <p:custDataLst>
              <p:tags r:id="rId19"/>
            </p:custDataLst>
          </p:nvPr>
        </p:nvSpPr>
        <p:spPr>
          <a:xfrm>
            <a:off x="3077437" y="4933726"/>
            <a:ext cx="7798947" cy="6175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1400" spc="150">
                <a:solidFill>
                  <a:sysClr val="window" lastClr="FFFFFF">
                    <a:lumMod val="65000"/>
                  </a:sys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defTabSz="913765">
              <a:lnSpc>
                <a:spcPct val="130000"/>
              </a:lnSpc>
              <a:spcBef>
                <a:spcPct val="0"/>
              </a:spcBef>
            </a:pPr>
            <a:r>
              <a:rPr lang="zh-CN" altLang="en-US" sz="1600" dirty="0">
                <a:solidFill>
                  <a:schemeClr val="dk1">
                    <a:lumMod val="65000"/>
                    <a:lumOff val="35000"/>
                  </a:schemeClr>
                </a:solidFill>
                <a:cs typeface="微软雅黑" panose="020B0503020204020204" charset="-122"/>
                <a:sym typeface="+mn-ea"/>
              </a:rPr>
              <a:t>资源盘活目标：全县资源资产盘活累计形成非税收入（不含政府性基金）2.63亿元以上。</a:t>
            </a:r>
            <a:endParaRPr lang="zh-CN" altLang="en-US" sz="1600" dirty="0">
              <a:solidFill>
                <a:schemeClr val="dk1">
                  <a:lumMod val="65000"/>
                  <a:lumOff val="35000"/>
                </a:schemeClr>
              </a:solidFill>
              <a:cs typeface="微软雅黑" panose="020B0503020204020204" charset="-122"/>
            </a:endParaRPr>
          </a:p>
        </p:txBody>
      </p:sp>
    </p:spTree>
    <p:custDataLst>
      <p:tags r:id="rId20"/>
    </p:custData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04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71110" y="2372177"/>
            <a:ext cx="6243774" cy="922021"/>
          </a:xfrm>
        </p:spPr>
        <p:txBody>
          <a:bodyPr>
            <a:normAutofit/>
          </a:bodyPr>
          <a:lstStyle/>
          <a:p>
            <a:r>
              <a:rPr lang="zh-CN" altLang="en-US" sz="5335">
                <a:sym typeface="+mn-ea"/>
              </a:rPr>
              <a:t>方案核心意义</a:t>
            </a:r>
            <a:endParaRPr lang="zh-CN" altLang="en-US" sz="5335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方案核心意义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9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0"/>
            </p:custDataLst>
          </p:nvPr>
        </p:nvSpPr>
        <p:spPr>
          <a:xfrm>
            <a:off x="1892883" y="1977452"/>
            <a:ext cx="8382634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（一）为财源税源建设提供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路线图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12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案通过明确各领域目标任务、责任分工及推进路径，打破部门壁垒、整合县域资源，避免工作碎片化推进，让工业转型升级、产业项目建设、招商引资、科技成果转化等关键工作有章可循，确保财源税源建设方向不偏、力度不减。</a:t>
            </a:r>
            <a:endParaRPr lang="zh-CN" altLang="en-US" sz="1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（二）为县域经济结构优化注入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新动能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12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以财源税源建设为抓手，推动工业向高端化、智能化、绿色化转型，加快农业从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初级生产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向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精深加工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升级，促进文旅、金融等现代服务业提质增效，进一步优化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“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二产主导、三产赋能、一产提质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 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的产业结构，增强县域经济发展的韧性与活力。</a:t>
            </a:r>
            <a:endParaRPr lang="zh-CN" altLang="en-US" sz="1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（三）为财政收入稳定增长筑牢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压舱石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12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通过培育壮大市场主体、盘活存量资源资产、强化税收征管等举措，构建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增量税源持续壮大、存量税源有效巩固、非税收入合理补充</a:t>
            </a:r>
            <a:r>
              <a:rPr lang="en-US"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的多元财源体系，为财政收入稳定增长提供长效支撑，缓解财政收支矛盾。</a:t>
            </a:r>
            <a:endParaRPr lang="zh-CN" altLang="en-US" sz="1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（四）为民生改善与社会稳定夯实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保障网</a:t>
            </a:r>
            <a:r>
              <a:rPr lang="en-US" altLang="zh-CN" sz="12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12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1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财政收入的稳步增长，将直接提升绥棱县在教育、医疗、养老、基础设施建设等民生领域的投入能力，切实解决群众急难愁盼问题，不断增强人民群众的获得感、幸福感、安全感，为维护社会稳定、推动共同富裕奠定坚实基础。</a:t>
            </a:r>
            <a:endParaRPr lang="zh-CN" altLang="en-US" sz="1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05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76775" y="1323792"/>
            <a:ext cx="6243774" cy="922021"/>
          </a:xfrm>
        </p:spPr>
        <p:txBody>
          <a:bodyPr>
            <a:normAutofit fontScale="5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在工业领域，县工信局承担哪些核心职责来助力财源税源建设？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39005" y="2475865"/>
            <a:ext cx="5725160" cy="29635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县工信局主要承担三方面核心职责：</a:t>
            </a: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工业转型升级方面：推动传统产业改造升级、培育战略性新兴产业，助力规模以上工业企业发展与工业地方级税收增长。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招商引资与科技赋能方面：推进产学研对接、工作培训及高新技术企业培育。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资源资产盘活方面：协同相关部门推进资源盘活工作。</a:t>
            </a: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1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1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空白演示经典风格"/>
  <p:tag name="KSO_WM_UNIT_TEXT_FILL_FORE_SCHEMECOLOR_INDEX_BRIGHTNESS" val="0"/>
  <p:tag name="KSO_WM_UNIT_TEXT_FILL_FORE_SCHEMECOLOR_INDEX" val="5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6915_1*f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演讲者："/>
  <p:tag name="KSO_WM_UNIT_SUBTYPE" val="b"/>
  <p:tag name="KSO_WM_UNIT_TEXT_FILL_FORE_SCHEMECOLOR_INDEX_BRIGHTNESS" val="0"/>
  <p:tag name="KSO_WM_UNIT_TEXT_FILL_FORE_SCHEMECOLOR_INDEX" val="5"/>
  <p:tag name="KSO_WM_UNIT_TEXT_FILL_TYPE" val="1"/>
</p:tagLst>
</file>

<file path=ppt/tags/tag131.xml><?xml version="1.0" encoding="utf-8"?>
<p:tagLst xmlns:p="http://schemas.openxmlformats.org/presentationml/2006/main">
  <p:tag name="KSO_WM_SLIDE_ID" val="custom2020691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6915"/>
  <p:tag name="KSO_WM_SLIDE_LAYOUT" val="a_b_f"/>
  <p:tag name="KSO_WM_SLIDE_LAYOUT_CNT" val="1_1_1"/>
  <p:tag name="KSO_WM_TEMPLATE_MASTER_THUMB_INDEX" val="12"/>
  <p:tag name="KSO_WM_TEMPLATE_THUMBS_INDEX" val="1、4、7、8、10、11、12、13、15"/>
</p:tagLst>
</file>

<file path=ppt/tags/tag132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3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34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3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3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37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3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3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144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145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8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213979_2*m_h_i*1_3_3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46.xml><?xml version="1.0" encoding="utf-8"?>
<p:tagLst xmlns:p="http://schemas.openxmlformats.org/presentationml/2006/main"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3_2"/>
  <p:tag name="KSO_WM_UNIT_ID" val="diagram20213979_2*m_h_i*1_3_2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47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213979_2*m_h_f*1_3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UNIT_FILL_FORE_SCHEMECOLOR_INDEX_BRIGHTNESS" val="0.8"/>
  <p:tag name="KSO_WM_UNIT_FILL_FORE_SCHEMECOLOR_INDEX" val="7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9181102362204,&quot;top&quot;:200.63236220472442,&quot;width&quot;:754.8164566929136}"/>
</p:tagLst>
</file>

<file path=ppt/tags/tag148.xml><?xml version="1.0" encoding="utf-8"?>
<p:tagLst xmlns:p="http://schemas.openxmlformats.org/presentationml/2006/main">
  <p:tag name="KSO_WM_UNIT_LINE_FORE_SCHEMECOLOR_INDEX" val="8"/>
  <p:tag name="KSO_WM_UNIT_LINE_FILL_TYPE" val="2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c"/>
  <p:tag name="KSO_WM_UNIT_TYPE" val="m_h_i"/>
  <p:tag name="KSO_WM_UNIT_INDEX" val="1_3_1"/>
  <p:tag name="KSO_WM_UNIT_ID" val="diagram20213979_2*m_h_i*1_3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49.xml><?xml version="1.0" encoding="utf-8"?>
<p:tagLst xmlns:p="http://schemas.openxmlformats.org/presentationml/2006/main"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2_2"/>
  <p:tag name="KSO_WM_UNIT_ID" val="diagram20213979_2*m_h_i*1_2_2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6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213979_2*m_h_i*1_2_3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51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13979_2*m_h_f*1_2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UNIT_FILL_FORE_SCHEMECOLOR_INDEX_BRIGHTNESS" val="0.8"/>
  <p:tag name="KSO_WM_UNIT_FILL_FORE_SCHEMECOLOR_INDEX" val="6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9181102362204,&quot;top&quot;:200.63236220472442,&quot;width&quot;:754.8164566929136}"/>
</p:tagLst>
</file>

<file path=ppt/tags/tag152.xml><?xml version="1.0" encoding="utf-8"?>
<p:tagLst xmlns:p="http://schemas.openxmlformats.org/presentationml/2006/main">
  <p:tag name="KSO_WM_UNIT_LINE_FORE_SCHEMECOLOR_INDEX" val="6"/>
  <p:tag name="KSO_WM_UNIT_LINE_FILL_TYPE" val="2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c"/>
  <p:tag name="KSO_WM_UNIT_TYPE" val="m_h_i"/>
  <p:tag name="KSO_WM_UNIT_INDEX" val="1_2_1"/>
  <p:tag name="KSO_WM_UNIT_ID" val="diagram20213979_2*m_h_i*1_2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53.xml><?xml version="1.0" encoding="utf-8"?>
<p:tagLst xmlns:p="http://schemas.openxmlformats.org/presentationml/2006/main">
  <p:tag name="KSO_WM_UNIT_FILL_FORE_SCHEMECOLOR_INDEX" val="9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1_2"/>
  <p:tag name="KSO_WM_UNIT_ID" val="diagram20213979_2*m_h_i*1_1_2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54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9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213979_2*m_h_i*1_1_3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55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13979_2*m_h_f*1_1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9181102362204,&quot;top&quot;:200.63236220472442,&quot;width&quot;:754.8164566929136}"/>
</p:tagLst>
</file>

<file path=ppt/tags/tag156.xml><?xml version="1.0" encoding="utf-8"?>
<p:tagLst xmlns:p="http://schemas.openxmlformats.org/presentationml/2006/main">
  <p:tag name="KSO_WM_UNIT_LINE_FORE_SCHEMECOLOR_INDEX" val="9"/>
  <p:tag name="KSO_WM_UNIT_LINE_FILL_TYPE" val="2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c"/>
  <p:tag name="KSO_WM_UNIT_TYPE" val="m_h_i"/>
  <p:tag name="KSO_WM_UNIT_INDEX" val="1_1_1"/>
  <p:tag name="KSO_WM_UNIT_ID" val="diagram20213979_2*m_h_i*1_1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9181102362204,&quot;top&quot;:200.63236220472442,&quot;width&quot;:754.8164566929136}"/>
</p:tagLst>
</file>

<file path=ppt/tags/tag15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9-10T09:15:34&quot;,&quot;maxSize&quot;:{&quot;size1&quot;:20},&quot;minSize&quot;:{&quot;size1&quot;:11.2},&quot;normalSize&quot;:{&quot;size1&quot;:11.2},&quot;subLayout&quot;:[{&quot;id&quot;:&quot;2025-09-10T09:15:34&quot;,&quot;margin&quot;:{&quot;bottom&quot;:0.025999998673796654,&quot;left&quot;:1.2699999809265137,&quot;right&quot;:1.2699999809265137,&quot;top&quot;:0.4230000376701355},&quot;type&quot;:0},{&quot;id&quot;:&quot;2025-09-10T09:15:34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162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8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213979_2*m_h_i*1_3_3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63.xml><?xml version="1.0" encoding="utf-8"?>
<p:tagLst xmlns:p="http://schemas.openxmlformats.org/presentationml/2006/main"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3_2"/>
  <p:tag name="KSO_WM_UNIT_ID" val="diagram20213979_2*m_h_i*1_3_2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64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213979_2*m_h_f*1_3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UNIT_FILL_FORE_SCHEMECOLOR_INDEX_BRIGHTNESS" val="0.8"/>
  <p:tag name="KSO_WM_UNIT_FILL_FORE_SCHEMECOLOR_INDEX" val="7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4181102362205,&quot;top&quot;:141.3323622047244,&quot;width&quot;:754.8164566929136}"/>
</p:tagLst>
</file>

<file path=ppt/tags/tag165.xml><?xml version="1.0" encoding="utf-8"?>
<p:tagLst xmlns:p="http://schemas.openxmlformats.org/presentationml/2006/main">
  <p:tag name="KSO_WM_UNIT_LINE_FORE_SCHEMECOLOR_INDEX" val="8"/>
  <p:tag name="KSO_WM_UNIT_LINE_FILL_TYPE" val="2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c"/>
  <p:tag name="KSO_WM_UNIT_TYPE" val="m_h_i"/>
  <p:tag name="KSO_WM_UNIT_INDEX" val="1_3_1"/>
  <p:tag name="KSO_WM_UNIT_ID" val="diagram20213979_2*m_h_i*1_3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66.xml><?xml version="1.0" encoding="utf-8"?>
<p:tagLst xmlns:p="http://schemas.openxmlformats.org/presentationml/2006/main"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2_2"/>
  <p:tag name="KSO_WM_UNIT_ID" val="diagram20213979_2*m_h_i*1_2_2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67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6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213979_2*m_h_i*1_2_3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68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13979_2*m_h_f*1_2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UNIT_FILL_FORE_SCHEMECOLOR_INDEX_BRIGHTNESS" val="0.8"/>
  <p:tag name="KSO_WM_UNIT_FILL_FORE_SCHEMECOLOR_INDEX" val="6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4181102362205,&quot;top&quot;:141.3323622047244,&quot;width&quot;:754.8164566929136}"/>
</p:tagLst>
</file>

<file path=ppt/tags/tag169.xml><?xml version="1.0" encoding="utf-8"?>
<p:tagLst xmlns:p="http://schemas.openxmlformats.org/presentationml/2006/main">
  <p:tag name="KSO_WM_UNIT_LINE_FORE_SCHEMECOLOR_INDEX" val="6"/>
  <p:tag name="KSO_WM_UNIT_LINE_FILL_TYPE" val="2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c"/>
  <p:tag name="KSO_WM_UNIT_TYPE" val="m_h_i"/>
  <p:tag name="KSO_WM_UNIT_INDEX" val="1_2_1"/>
  <p:tag name="KSO_WM_UNIT_ID" val="diagram20213979_2*m_h_i*1_2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FILL_FORE_SCHEMECOLOR_INDEX" val="9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1_2"/>
  <p:tag name="KSO_WM_UNIT_ID" val="diagram20213979_2*m_h_i*1_1_2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71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9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213979_2*m_h_i*1_1_3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72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13979_2*m_h_f*1_1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4181102362205,&quot;top&quot;:141.3323622047244,&quot;width&quot;:754.8164566929136}"/>
</p:tagLst>
</file>

<file path=ppt/tags/tag173.xml><?xml version="1.0" encoding="utf-8"?>
<p:tagLst xmlns:p="http://schemas.openxmlformats.org/presentationml/2006/main">
  <p:tag name="KSO_WM_UNIT_LINE_FORE_SCHEMECOLOR_INDEX" val="9"/>
  <p:tag name="KSO_WM_UNIT_LINE_FILL_TYPE" val="2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c"/>
  <p:tag name="KSO_WM_UNIT_TYPE" val="m_h_i"/>
  <p:tag name="KSO_WM_UNIT_INDEX" val="1_1_1"/>
  <p:tag name="KSO_WM_UNIT_ID" val="diagram20213979_2*m_h_i*1_1_1"/>
  <p:tag name="KSO_WM_TEMPLATE_CATEGORY" val="diagram"/>
  <p:tag name="KSO_WM_TEMPLATE_INDEX" val="20213979"/>
  <p:tag name="KSO_WM_UNIT_LAYERLEVEL" val="1_1_1"/>
  <p:tag name="KSO_WM_TAG_VERSION" val="1.0"/>
  <p:tag name="KSO_WM_BEAUTIFY_FLAG" val="#wm#"/>
  <p:tag name="KSO_WM_DIAGRAM_VIRTUALLY_FRAME" val="{&quot;height&quot;:210.77637795275592,&quot;left&quot;:102.54181102362205,&quot;top&quot;:141.3323622047244,&quot;width&quot;:754.8164566929136}"/>
</p:tagLst>
</file>

<file path=ppt/tags/tag174.xml><?xml version="1.0" encoding="utf-8"?>
<p:tagLst xmlns:p="http://schemas.openxmlformats.org/presentationml/2006/main">
  <p:tag name="KSO_WM_UNIT_ISCONTENTSTITLE" val="0"/>
  <p:tag name="KSO_WM_UNIT_NOCLEAR" val="0"/>
  <p:tag name="KSO_WM_UNIT_TEXT_FILL_FORE_SCHEMECOLOR_INDEX" val="9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213979_2*m_h_i*1_1_3"/>
  <p:tag name="KSO_WM_TEMPLATE_CATEGORY" val="diagram"/>
  <p:tag name="KSO_WM_TEMPLATE_INDEX" val="20213979"/>
  <p:tag name="KSO_WM_UNIT_LAYERLEVEL" val="1_1_1"/>
  <p:tag name="KSO_WM_TAG_VERSION" val="1.0"/>
  <p:tag name="KSO_WM_DIAGRAM_VIRTUALLY_FRAME" val="{&quot;height&quot;:210.77637795275592,&quot;left&quot;:102.59181102362204,&quot;top&quot;:200.63236220472442,&quot;width&quot;:754.8164566929136}"/>
</p:tagLst>
</file>

<file path=ppt/tags/tag175.xml><?xml version="1.0" encoding="utf-8"?>
<p:tagLst xmlns:p="http://schemas.openxmlformats.org/presentationml/2006/main">
  <p:tag name="KSO_WM_UNIT_FILL_FORE_SCHEMECOLOR_INDEX" val="9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b"/>
  <p:tag name="KSO_WM_UNIT_TYPE" val="m_h_i"/>
  <p:tag name="KSO_WM_UNIT_INDEX" val="1_1_2"/>
  <p:tag name="KSO_WM_UNIT_ID" val="diagram20213979_2*m_h_i*1_1_2"/>
  <p:tag name="KSO_WM_TEMPLATE_CATEGORY" val="diagram"/>
  <p:tag name="KSO_WM_TEMPLATE_INDEX" val="20213979"/>
  <p:tag name="KSO_WM_UNIT_LAYERLEVEL" val="1_1_1"/>
  <p:tag name="KSO_WM_TAG_VERSION" val="1.0"/>
  <p:tag name="KSO_WM_DIAGRAM_VIRTUALLY_FRAME" val="{&quot;height&quot;:210.77637795275592,&quot;left&quot;:102.54181102362205,&quot;top&quot;:141.3323622047244,&quot;width&quot;:754.8164566929136}"/>
</p:tagLst>
</file>

<file path=ppt/tags/tag176.xml><?xml version="1.0" encoding="utf-8"?>
<p:tagLst xmlns:p="http://schemas.openxmlformats.org/presentationml/2006/main">
  <p:tag name="KSO_WM_UNIT_USESOURCEFORMAT_APPLY" val="1"/>
  <p:tag name="KSO_WM_UNIT_SUBTYPE" val="a"/>
  <p:tag name="KSO_WM_UNIT_PRESET_TEXT" val="简单描述课堂重点，以便学生回顾。"/>
  <p:tag name="KSO_WM_UNIT_NOCLEAR" val="0"/>
  <p:tag name="KSO_WM_UNIT_VALUE" val="9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13979_2*m_h_f*1_1_1"/>
  <p:tag name="KSO_WM_TEMPLATE_CATEGORY" val="diagram"/>
  <p:tag name="KSO_WM_TEMPLATE_INDEX" val="20213979"/>
  <p:tag name="KSO_WM_UNIT_LAYERLEVEL" val="1_1_1"/>
  <p:tag name="KSO_WM_TAG_VERSION" val="1.0"/>
  <p:tag name="KSO_WM_UNIT_FILL_FORE_SCHEMECOLOR_INDEX_BRIGHTNESS" val="0.8"/>
  <p:tag name="KSO_WM_UNIT_FILL_FORE_SCHEMECOLOR_INDEX" val="5"/>
  <p:tag name="KSO_WM_UNIT_FILL_TYPE" val="1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210.77637795275592,&quot;left&quot;:102.54181102362205,&quot;top&quot;:141.3323622047244,&quot;width&quot;:754.8164566929136}"/>
</p:tagLst>
</file>

<file path=ppt/tags/tag17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9-10T09:15:34&quot;,&quot;maxSize&quot;:{&quot;size1&quot;:20},&quot;minSize&quot;:{&quot;size1&quot;:11.2},&quot;normalSize&quot;:{&quot;size1&quot;:11.2},&quot;subLayout&quot;:[{&quot;id&quot;:&quot;2025-09-10T09:15:34&quot;,&quot;margin&quot;:{&quot;bottom&quot;:0.025999998673796654,&quot;left&quot;:1.2699999809265137,&quot;right&quot;:1.2699999809265137,&quot;top&quot;:0.4230000376701355},&quot;type&quot;:0},{&quot;id&quot;:&quot;2025-09-10T09:15:34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7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7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84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8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18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18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18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18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19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09-10T09:15:33&quot;,&quot;maxSize&quot;:{&quot;size1&quot;:20},&quot;minSize&quot;:{&quot;size1&quot;:11.2},&quot;normalSize&quot;:{&quot;size1&quot;:11.2},&quot;subLayout&quot;:[{&quot;id&quot;:&quot;2025-09-10T09:15:33&quot;,&quot;margin&quot;:{&quot;bottom&quot;:0.025999998673796654,&quot;left&quot;:1.2699999809265137,&quot;right&quot;:1.2699999809265137,&quot;top&quot;:0.4230000376701355},&quot;type&quot;:0},{&quot;id&quot;:&quot;2025-09-10T09:15:33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92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9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94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9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9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97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9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9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01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20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03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0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20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06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0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20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09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2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12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13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21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15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6915_15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  <p:tag name="KSO_WM_UNIT_PRESET_TEXT" val="THANKS"/>
  <p:tag name="KSO_WM_UNIT_TEXT_FILL_FORE_SCHEMECOLOR_INDEX_BRIGHTNESS" val="0"/>
  <p:tag name="KSO_WM_UNIT_TEXT_FILL_FORE_SCHEMECOLOR_INDEX" val="5"/>
  <p:tag name="KSO_WM_UNIT_TEXT_FILL_TYPE" val="1"/>
</p:tagLst>
</file>

<file path=ppt/tags/tag217.xml><?xml version="1.0" encoding="utf-8"?>
<p:tagLst xmlns:p="http://schemas.openxmlformats.org/presentationml/2006/main">
  <p:tag name="KSO_WM_SLIDE_ID" val="custom20206915_15"/>
  <p:tag name="KSO_WM_TEMPLATE_SUBCATEGORY" val="0"/>
  <p:tag name="KSO_WM_TEMPLATE_MASTER_TYPE" val="1"/>
  <p:tag name="KSO_WM_TEMPLATE_COLOR_TYPE" val="1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6915"/>
  <p:tag name="KSO_WM_SLIDE_TYPE" val="endPage"/>
  <p:tag name="KSO_WM_SLIDE_SUBTYPE" val="pureTxt"/>
  <p:tag name="KSO_WM_SLIDE_LAYOUT" val="a"/>
  <p:tag name="KSO_WM_SLIDE_LAYOUT_CNT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8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9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2622</Words>
  <Application>WPS 演示</Application>
  <PresentationFormat>宽屏</PresentationFormat>
  <Paragraphs>127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27" baseType="lpstr">
      <vt:lpstr>Arial</vt:lpstr>
      <vt:lpstr>宋体</vt:lpstr>
      <vt:lpstr>Wingdings</vt:lpstr>
      <vt:lpstr>微软雅黑</vt:lpstr>
      <vt:lpstr>Segoe UI</vt:lpstr>
      <vt:lpstr>Arial Unicode MS</vt:lpstr>
      <vt:lpstr>仿宋</vt:lpstr>
      <vt:lpstr>楷体</vt:lpstr>
      <vt:lpstr>Office 主题​​</vt:lpstr>
      <vt:lpstr>1_Office 主题​​</vt:lpstr>
      <vt:lpstr>总体概览与核心目标解读</vt:lpstr>
      <vt:lpstr>总体概览与核心目标解读</vt:lpstr>
      <vt:lpstr>制定背景</vt:lpstr>
      <vt:lpstr>指导思想</vt:lpstr>
      <vt:lpstr>PowerPoint 演示文稿</vt:lpstr>
      <vt:lpstr>PowerPoint 演示文稿</vt:lpstr>
      <vt:lpstr>核心发展目标（2024-2027年）</vt:lpstr>
      <vt:lpstr>PowerPoint 演示文稿</vt:lpstr>
      <vt:lpstr>在工业领域，县工信局承担哪些核心职责来助力财源税源建设？</vt:lpstr>
      <vt:lpstr>县发改局在财源税源建设中，重点负责哪些行动？</vt:lpstr>
      <vt:lpstr>县自然资源局如何通过土地和资源管理助力财源税源建设？</vt:lpstr>
      <vt:lpstr>县自然资源局如何通过土地和资源管理助力财源税源建设？</vt:lpstr>
      <vt:lpstr>县农业农村局牵头的农产品相关行动，具体内容是什么？</vt:lpstr>
      <vt:lpstr>县文体局在文旅产业方面，有哪些培育财源税源的具体计划？</vt:lpstr>
      <vt:lpstr>县税务局在财源税源建设中，主要发挥哪些作用？</vt:lpstr>
      <vt:lpstr>县税务局在财源税源建设中，主要发挥哪些作用？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高高在上</cp:lastModifiedBy>
  <cp:revision>5</cp:revision>
  <dcterms:created xsi:type="dcterms:W3CDTF">2025-09-10T01:16:00Z</dcterms:created>
  <dcterms:modified xsi:type="dcterms:W3CDTF">2025-09-10T02:10:43Z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/>
  </property>
</Properties>
</file>